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Encode Sans" panose="020B060402020202020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31">
          <p15:clr>
            <a:srgbClr val="A4A3A4"/>
          </p15:clr>
        </p15:guide>
        <p15:guide id="2" pos="551">
          <p15:clr>
            <a:srgbClr val="A4A3A4"/>
          </p15:clr>
        </p15:guide>
        <p15:guide id="3" pos="7188">
          <p15:clr>
            <a:srgbClr val="A4A3A4"/>
          </p15:clr>
        </p15:guide>
        <p15:guide id="4" pos="2366">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rqE1jcHyZOO7aa0UtBQoM8CsD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guide orient="horz" pos="731"/>
        <p:guide pos="551"/>
        <p:guide pos="7188"/>
        <p:guide pos="236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 name="Google Shape;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 name="Google Shape;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s-MX"/>
              <a:t>se busca que las experiencias de aprendizaje de los alumnos diversifiquen sus posibilidades de expresión y comunicación en distintos modos y formatos de representación, entre los que se encuentran el oral, escrito, corporal, háptico, alternativo o aumentativo, pictórico, escultórico, dancístico, teatral, literario, cinematográfico, arquitectónico, musical, videográfico, fotográfico, del performance, de la instalación artística, entre otros.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s-MX"/>
              <a:t>Se hace referencia a las diferentes formas en las que</a:t>
            </a:r>
            <a:endParaRPr/>
          </a:p>
          <a:p>
            <a:pPr marL="457200" lvl="0" indent="-298450" algn="l" rtl="0">
              <a:lnSpc>
                <a:spcPct val="100000"/>
              </a:lnSpc>
              <a:spcBef>
                <a:spcPts val="0"/>
              </a:spcBef>
              <a:spcAft>
                <a:spcPts val="0"/>
              </a:spcAft>
              <a:buSzPts val="1100"/>
              <a:buChar char="●"/>
            </a:pPr>
            <a:r>
              <a:rPr lang="es-MX"/>
              <a:t>los científicos estudian el mundo natural y proponen</a:t>
            </a:r>
            <a:endParaRPr/>
          </a:p>
          <a:p>
            <a:pPr marL="457200" lvl="0" indent="-298450" algn="l" rtl="0">
              <a:lnSpc>
                <a:spcPct val="100000"/>
              </a:lnSpc>
              <a:spcBef>
                <a:spcPts val="0"/>
              </a:spcBef>
              <a:spcAft>
                <a:spcPts val="0"/>
              </a:spcAft>
              <a:buSzPts val="1100"/>
              <a:buChar char="●"/>
            </a:pPr>
            <a:r>
              <a:rPr lang="es-MX"/>
              <a:t>explicaciones basadas en la evidencia.</a:t>
            </a:r>
            <a:endParaRPr/>
          </a:p>
          <a:p>
            <a:pPr marL="457200" lvl="0" indent="-298450" algn="l" rtl="0">
              <a:lnSpc>
                <a:spcPct val="100000"/>
              </a:lnSpc>
              <a:spcBef>
                <a:spcPts val="0"/>
              </a:spcBef>
              <a:spcAft>
                <a:spcPts val="0"/>
              </a:spcAft>
              <a:buSzPts val="1100"/>
              <a:buChar char="●"/>
            </a:pPr>
            <a:r>
              <a:rPr lang="es-MX"/>
              <a:t>✤ Las actividades de los alumnos les permiten</a:t>
            </a:r>
            <a:endParaRPr/>
          </a:p>
          <a:p>
            <a:pPr marL="457200" lvl="0" indent="-298450" algn="l" rtl="0">
              <a:lnSpc>
                <a:spcPct val="100000"/>
              </a:lnSpc>
              <a:spcBef>
                <a:spcPts val="0"/>
              </a:spcBef>
              <a:spcAft>
                <a:spcPts val="0"/>
              </a:spcAft>
              <a:buSzPts val="1100"/>
              <a:buChar char="●"/>
            </a:pPr>
            <a:r>
              <a:rPr lang="es-MX"/>
              <a:t>desarrollar conocimiento y comprensión de ideas</a:t>
            </a:r>
            <a:endParaRPr/>
          </a:p>
          <a:p>
            <a:pPr marL="457200" lvl="0" indent="-298450" algn="l" rtl="0">
              <a:lnSpc>
                <a:spcPct val="100000"/>
              </a:lnSpc>
              <a:spcBef>
                <a:spcPts val="0"/>
              </a:spcBef>
              <a:spcAft>
                <a:spcPts val="0"/>
              </a:spcAft>
              <a:buSzPts val="1100"/>
              <a:buChar char="●"/>
            </a:pPr>
            <a:r>
              <a:rPr lang="es-MX"/>
              <a:t>científicas así como entender cómo los científicos</a:t>
            </a:r>
            <a:endParaRPr/>
          </a:p>
          <a:p>
            <a:pPr marL="457200" lvl="0" indent="-298450" algn="l" rtl="0">
              <a:lnSpc>
                <a:spcPct val="100000"/>
              </a:lnSpc>
              <a:spcBef>
                <a:spcPts val="0"/>
              </a:spcBef>
              <a:spcAft>
                <a:spcPts val="0"/>
              </a:spcAft>
              <a:buSzPts val="1100"/>
              <a:buChar char="●"/>
            </a:pPr>
            <a:r>
              <a:rPr lang="es-MX"/>
              <a:t>estudian el mundo natural. Implica:</a:t>
            </a:r>
            <a:endParaRPr/>
          </a:p>
          <a:p>
            <a:pPr marL="457200" lvl="0" indent="-298450" algn="l" rtl="0">
              <a:lnSpc>
                <a:spcPct val="100000"/>
              </a:lnSpc>
              <a:spcBef>
                <a:spcPts val="0"/>
              </a:spcBef>
              <a:spcAft>
                <a:spcPts val="0"/>
              </a:spcAft>
              <a:buSzPts val="1100"/>
              <a:buChar char="●"/>
            </a:pPr>
            <a:r>
              <a:rPr lang="es-MX"/>
              <a:t>} Proceso intencional de indagación</a:t>
            </a:r>
            <a:endParaRPr/>
          </a:p>
          <a:p>
            <a:pPr marL="457200" lvl="0" indent="-298450" algn="l" rtl="0">
              <a:lnSpc>
                <a:spcPct val="100000"/>
              </a:lnSpc>
              <a:spcBef>
                <a:spcPts val="0"/>
              </a:spcBef>
              <a:spcAft>
                <a:spcPts val="0"/>
              </a:spcAft>
              <a:buSzPts val="1100"/>
              <a:buChar char="●"/>
            </a:pPr>
            <a:r>
              <a:rPr lang="es-MX"/>
              <a:t>del diagnóstico de problemas</a:t>
            </a:r>
            <a:endParaRPr/>
          </a:p>
          <a:p>
            <a:pPr marL="457200" lvl="0" indent="-298450" algn="l" rtl="0">
              <a:lnSpc>
                <a:spcPct val="100000"/>
              </a:lnSpc>
              <a:spcBef>
                <a:spcPts val="0"/>
              </a:spcBef>
              <a:spcAft>
                <a:spcPts val="0"/>
              </a:spcAft>
              <a:buSzPts val="1100"/>
              <a:buChar char="●"/>
            </a:pPr>
            <a:r>
              <a:rPr lang="es-MX"/>
              <a:t>} Crítica de experimentos y distinción</a:t>
            </a:r>
            <a:endParaRPr/>
          </a:p>
          <a:p>
            <a:pPr marL="457200" lvl="0" indent="-298450" algn="l" rtl="0">
              <a:lnSpc>
                <a:spcPct val="100000"/>
              </a:lnSpc>
              <a:spcBef>
                <a:spcPts val="0"/>
              </a:spcBef>
              <a:spcAft>
                <a:spcPts val="0"/>
              </a:spcAft>
              <a:buSzPts val="1100"/>
              <a:buChar char="●"/>
            </a:pPr>
            <a:r>
              <a:rPr lang="es-MX"/>
              <a:t>de alternativas</a:t>
            </a:r>
            <a:endParaRPr/>
          </a:p>
          <a:p>
            <a:pPr marL="457200" lvl="0" indent="-298450" algn="l" rtl="0">
              <a:lnSpc>
                <a:spcPct val="100000"/>
              </a:lnSpc>
              <a:spcBef>
                <a:spcPts val="0"/>
              </a:spcBef>
              <a:spcAft>
                <a:spcPts val="0"/>
              </a:spcAft>
              <a:buSzPts val="1100"/>
              <a:buChar char="●"/>
            </a:pPr>
            <a:r>
              <a:rPr lang="es-MX"/>
              <a:t>} Planificación de la investigación</a:t>
            </a:r>
            <a:endParaRPr/>
          </a:p>
          <a:p>
            <a:pPr marL="457200" lvl="0" indent="-298450" algn="l" rtl="0">
              <a:lnSpc>
                <a:spcPct val="100000"/>
              </a:lnSpc>
              <a:spcBef>
                <a:spcPts val="0"/>
              </a:spcBef>
              <a:spcAft>
                <a:spcPts val="0"/>
              </a:spcAft>
              <a:buSzPts val="1100"/>
              <a:buChar char="●"/>
            </a:pPr>
            <a:r>
              <a:rPr lang="es-MX"/>
              <a:t>} Investigación de conjeturas</a:t>
            </a:r>
            <a:endParaRPr/>
          </a:p>
          <a:p>
            <a:pPr marL="457200" lvl="0" indent="-298450" algn="l" rtl="0">
              <a:lnSpc>
                <a:spcPct val="100000"/>
              </a:lnSpc>
              <a:spcBef>
                <a:spcPts val="0"/>
              </a:spcBef>
              <a:spcAft>
                <a:spcPts val="0"/>
              </a:spcAft>
              <a:buSzPts val="1100"/>
              <a:buChar char="●"/>
            </a:pPr>
            <a:r>
              <a:rPr lang="es-MX"/>
              <a:t>} Búsqueda de información</a:t>
            </a:r>
            <a:endParaRPr/>
          </a:p>
          <a:p>
            <a:pPr marL="457200" lvl="0" indent="-298450" algn="l" rtl="0">
              <a:lnSpc>
                <a:spcPct val="100000"/>
              </a:lnSpc>
              <a:spcBef>
                <a:spcPts val="0"/>
              </a:spcBef>
              <a:spcAft>
                <a:spcPts val="0"/>
              </a:spcAft>
              <a:buSzPts val="1100"/>
              <a:buChar char="●"/>
            </a:pPr>
            <a:r>
              <a:rPr lang="es-MX"/>
              <a:t>} Construcción de modelos</a:t>
            </a:r>
            <a:endParaRPr/>
          </a:p>
          <a:p>
            <a:pPr marL="457200" lvl="0" indent="-298450" algn="l" rtl="0">
              <a:lnSpc>
                <a:spcPct val="100000"/>
              </a:lnSpc>
              <a:spcBef>
                <a:spcPts val="0"/>
              </a:spcBef>
              <a:spcAft>
                <a:spcPts val="0"/>
              </a:spcAft>
              <a:buSzPts val="1100"/>
              <a:buChar char="●"/>
            </a:pPr>
            <a:r>
              <a:rPr lang="es-MX"/>
              <a:t>} Debate con compañeros</a:t>
            </a:r>
            <a:endParaRPr/>
          </a:p>
          <a:p>
            <a:pPr marL="457200" lvl="0" indent="-298450" algn="l" rtl="0">
              <a:lnSpc>
                <a:spcPct val="100000"/>
              </a:lnSpc>
              <a:spcBef>
                <a:spcPts val="0"/>
              </a:spcBef>
              <a:spcAft>
                <a:spcPts val="0"/>
              </a:spcAft>
              <a:buSzPts val="1100"/>
              <a:buChar char="●"/>
            </a:pPr>
            <a:r>
              <a:rPr lang="es-MX"/>
              <a:t>} Construcción de argumentos coherentes</a:t>
            </a:r>
            <a:endParaRPr/>
          </a:p>
          <a:p>
            <a:pPr marL="457200" lvl="0" indent="-298450" algn="l" rtl="0">
              <a:lnSpc>
                <a:spcPct val="100000"/>
              </a:lnSpc>
              <a:spcBef>
                <a:spcPts val="0"/>
              </a:spcBef>
              <a:spcAft>
                <a:spcPts val="0"/>
              </a:spcAft>
              <a:buSzPts val="1100"/>
              <a:buChar char="●"/>
            </a:pPr>
            <a:r>
              <a:rPr lang="es-MX"/>
              <a:t>Desarrollo progresivo de ideas clave, que favorezca aprender a investigar, comprender y construir el conocimiento. Permite: ✤ Comprometer a los alumnos con preguntas o problemas de orientación científica o tecnológica. ✤ Incitar la planificación y realicen indagaciones o diseños tecnológicos en el campo, aula o laboratorio. ✤ Sensibilizar en priorizar la evidencia conseguida de los diseños experimentales para validar o decidir una solución. ✤ Fomentar el uso de las matemáticas y pensamiento computacional (usar instrumentos de medición de las variables). ✤ Formular explicaciones basadas en evidencia con coherencia explicativa y predictiva. ✤ Argumentar y evaluar sus explicaciones a la luz de explicaciones alternativas. ✤ Comunicar y justificar sus explicaciones.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s-MX"/>
              <a:t>Fase 1. Ciclos de aprendizaje para la educación en steam ✤ Se introduce al tema. ✤ Se usan conocimientos previos sobre el tema a desarrollar para generar disonancia por las diferentes ideas que puedan surgir y orientarlas para aprender más. ✤ Se identifica la problemática general a indagar y el establecimiento de las preguntas específicas que orientarán la indagación. Dichos problemas deben ser sociales vinculados con la comunidad. </a:t>
            </a:r>
            <a:endParaRPr/>
          </a:p>
          <a:p>
            <a:pPr marL="457200" lvl="0" indent="-298450" algn="l" rtl="0">
              <a:lnSpc>
                <a:spcPct val="100000"/>
              </a:lnSpc>
              <a:spcBef>
                <a:spcPts val="0"/>
              </a:spcBef>
              <a:spcAft>
                <a:spcPts val="0"/>
              </a:spcAft>
              <a:buSzPts val="1100"/>
              <a:buChar char="●"/>
            </a:pPr>
            <a:r>
              <a:rPr lang="es-MX"/>
              <a:t>Fase 2. Ciclo de aprendizaje para la educación en steam ✤ Se acuerda para cada pregunta específica de la indagación: ¿Qué se va a hacer ante cada pregunta de indagación?, ¿quién o quiénes lo realizará(n)?, ¿cómo?, ¿cuándo?, ¿dónde?, ¿para qué?, ¿con qué? ✤ Se lleva a cabo la indagación en el aula, de manera que se contesta cada una de las preguntas específicas de la indagación y se genera una explicación inicial a partir de los datos o información recabada, considerando: } Describir } Comparar } Identificar cambios y estabilidad } Identificar patrones o regularidades } Explicaciones } Otros aspectos que se consideren necesarios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s-MX"/>
              <a:t>Fase 3. Ciclo de aprendizaje para la educación en steam✤ Se establecen conclusiones relacionadas con la problemática general. Específicamente: } Se analizan, organizan e interpretan datos. } Se sintetizan ideas. } Se clarifican conceptos y explicaciones.</a:t>
            </a:r>
            <a:endParaRPr/>
          </a:p>
          <a:p>
            <a:pPr marL="457200" lvl="0" indent="-298450" algn="l" rtl="0">
              <a:lnSpc>
                <a:spcPct val="100000"/>
              </a:lnSpc>
              <a:spcBef>
                <a:spcPts val="0"/>
              </a:spcBef>
              <a:spcAft>
                <a:spcPts val="0"/>
              </a:spcAft>
              <a:buSzPts val="1100"/>
              <a:buChar char="●"/>
            </a:pPr>
            <a:r>
              <a:rPr lang="es-MX"/>
              <a:t>Fase 4. Ciclo de aprendizaje para la educación en steam </a:t>
            </a:r>
            <a:endParaRPr/>
          </a:p>
          <a:p>
            <a:pPr marL="457200" lvl="0" indent="-298450" algn="l" rtl="0">
              <a:lnSpc>
                <a:spcPct val="100000"/>
              </a:lnSpc>
              <a:spcBef>
                <a:spcPts val="0"/>
              </a:spcBef>
              <a:spcAft>
                <a:spcPts val="0"/>
              </a:spcAft>
              <a:buSzPts val="1100"/>
              <a:buChar char="●"/>
            </a:pPr>
            <a:r>
              <a:rPr lang="es-MX"/>
              <a:t>✤ Se presentan los resultados de indagación. ✤ Se elaboran propuestas de acción para resolver la problemática general identificada, en la medida de lo posible. </a:t>
            </a:r>
            <a:endParaRPr/>
          </a:p>
          <a:p>
            <a:pPr marL="457200" lvl="0" indent="-298450" algn="l" rtl="0">
              <a:lnSpc>
                <a:spcPct val="100000"/>
              </a:lnSpc>
              <a:spcBef>
                <a:spcPts val="0"/>
              </a:spcBef>
              <a:spcAft>
                <a:spcPts val="0"/>
              </a:spcAft>
              <a:buSzPts val="1100"/>
              <a:buChar char="●"/>
            </a:pPr>
            <a:r>
              <a:rPr lang="es-MX"/>
              <a:t>Fase 5. Ciclo de aprendizaje para la educación en steam</a:t>
            </a:r>
            <a:endParaRPr/>
          </a:p>
          <a:p>
            <a:pPr marL="457200" lvl="0" indent="-298450" algn="l" rtl="0">
              <a:lnSpc>
                <a:spcPct val="100000"/>
              </a:lnSpc>
              <a:spcBef>
                <a:spcPts val="0"/>
              </a:spcBef>
              <a:spcAft>
                <a:spcPts val="0"/>
              </a:spcAft>
              <a:buSzPts val="1100"/>
              <a:buChar char="●"/>
            </a:pPr>
            <a:r>
              <a:rPr lang="es-MX"/>
              <a:t>✤ Se reflexiona sobre todo lo realizado: los planes de trabajo, las actuaciones personales o grupales, los procedimientos e instrumentos, los logros, las dificultades y los fracasos.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ortada">
  <p:cSld name="Portada">
    <p:spTree>
      <p:nvGrpSpPr>
        <p:cNvPr id="1" name="Shape 11"/>
        <p:cNvGrpSpPr/>
        <p:nvPr/>
      </p:nvGrpSpPr>
      <p:grpSpPr>
        <a:xfrm>
          <a:off x="0" y="0"/>
          <a:ext cx="0" cy="0"/>
          <a:chOff x="0" y="0"/>
          <a:chExt cx="0" cy="0"/>
        </a:xfrm>
      </p:grpSpPr>
      <p:pic>
        <p:nvPicPr>
          <p:cNvPr id="12" name="Google Shape;12;p15" descr="Flecha&#10;&#10;Descripción generada automáticamente con confianza baja"/>
          <p:cNvPicPr preferRelativeResize="0"/>
          <p:nvPr/>
        </p:nvPicPr>
        <p:blipFill rotWithShape="1">
          <a:blip r:embed="rId2">
            <a:alphaModFix/>
          </a:blip>
          <a:srcRect/>
          <a:stretch/>
        </p:blipFill>
        <p:spPr>
          <a:xfrm>
            <a:off x="762" y="428"/>
            <a:ext cx="12190476" cy="685714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ación">
  <p:cSld name="Comparación">
    <p:spTree>
      <p:nvGrpSpPr>
        <p:cNvPr id="1" name="Shape 13"/>
        <p:cNvGrpSpPr/>
        <p:nvPr/>
      </p:nvGrpSpPr>
      <p:grpSpPr>
        <a:xfrm>
          <a:off x="0" y="0"/>
          <a:ext cx="0" cy="0"/>
          <a:chOff x="0" y="0"/>
          <a:chExt cx="0" cy="0"/>
        </a:xfrm>
      </p:grpSpPr>
      <p:pic>
        <p:nvPicPr>
          <p:cNvPr id="14" name="Google Shape;14;p16" descr="Imagen que contiene Forma&#10;&#10;Descripción generada automáticamente"/>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mparación">
  <p:cSld name="1_Comparación">
    <p:spTree>
      <p:nvGrpSpPr>
        <p:cNvPr id="1" name="Shape 15"/>
        <p:cNvGrpSpPr/>
        <p:nvPr/>
      </p:nvGrpSpPr>
      <p:grpSpPr>
        <a:xfrm>
          <a:off x="0" y="0"/>
          <a:ext cx="0" cy="0"/>
          <a:chOff x="0" y="0"/>
          <a:chExt cx="0" cy="0"/>
        </a:xfrm>
      </p:grpSpPr>
      <p:pic>
        <p:nvPicPr>
          <p:cNvPr id="16" name="Google Shape;16;p17" descr="Imagen que contiene Forma&#10;&#10;Descripción generada automáticamente"/>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17"/>
        <p:cNvGrpSpPr/>
        <p:nvPr/>
      </p:nvGrpSpPr>
      <p:grpSpPr>
        <a:xfrm>
          <a:off x="0" y="0"/>
          <a:ext cx="0" cy="0"/>
          <a:chOff x="0" y="0"/>
          <a:chExt cx="0" cy="0"/>
        </a:xfrm>
      </p:grpSpPr>
      <p:pic>
        <p:nvPicPr>
          <p:cNvPr id="18" name="Google Shape;18;p18" descr="Icono&#10;&#10;Descripción generada automáticamente"/>
          <p:cNvPicPr preferRelativeResize="0"/>
          <p:nvPr/>
        </p:nvPicPr>
        <p:blipFill rotWithShape="1">
          <a:blip r:embed="rId2">
            <a:alphaModFix/>
          </a:blip>
          <a:srcRect/>
          <a:stretch/>
        </p:blipFill>
        <p:spPr>
          <a:xfrm>
            <a:off x="762" y="428"/>
            <a:ext cx="12190476" cy="685714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p:cSld name="Dos objetos">
    <p:spTree>
      <p:nvGrpSpPr>
        <p:cNvPr id="1" name="Shape 19"/>
        <p:cNvGrpSpPr/>
        <p:nvPr/>
      </p:nvGrpSpPr>
      <p:grpSpPr>
        <a:xfrm>
          <a:off x="0" y="0"/>
          <a:ext cx="0" cy="0"/>
          <a:chOff x="0" y="0"/>
          <a:chExt cx="0" cy="0"/>
        </a:xfrm>
      </p:grpSpPr>
      <p:pic>
        <p:nvPicPr>
          <p:cNvPr id="20" name="Google Shape;20;p19" descr="Icono&#10;&#10;Descripción generada automáticamente"/>
          <p:cNvPicPr preferRelativeResize="0"/>
          <p:nvPr/>
        </p:nvPicPr>
        <p:blipFill rotWithShape="1">
          <a:blip r:embed="rId2">
            <a:alphaModFix/>
          </a:blip>
          <a:srcRect/>
          <a:stretch/>
        </p:blipFill>
        <p:spPr>
          <a:xfrm>
            <a:off x="762" y="428"/>
            <a:ext cx="12190476" cy="685714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cSld name="Título vertical y texto">
    <p:spTree>
      <p:nvGrpSpPr>
        <p:cNvPr id="1" name="Shape 21"/>
        <p:cNvGrpSpPr/>
        <p:nvPr/>
      </p:nvGrpSpPr>
      <p:grpSpPr>
        <a:xfrm>
          <a:off x="0" y="0"/>
          <a:ext cx="0" cy="0"/>
          <a:chOff x="0" y="0"/>
          <a:chExt cx="0" cy="0"/>
        </a:xfrm>
      </p:grpSpPr>
      <p:pic>
        <p:nvPicPr>
          <p:cNvPr id="22" name="Google Shape;22;p20"/>
          <p:cNvPicPr preferRelativeResize="0"/>
          <p:nvPr/>
        </p:nvPicPr>
        <p:blipFill rotWithShape="1">
          <a:blip r:embed="rId2">
            <a:alphaModFix/>
          </a:blip>
          <a:srcRect/>
          <a:stretch/>
        </p:blipFill>
        <p:spPr>
          <a:xfrm>
            <a:off x="5725824" y="2203267"/>
            <a:ext cx="8599776" cy="62521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ncode Sans"/>
              <a:buNone/>
              <a:defRPr sz="4400" b="0" i="0" u="none" strike="noStrike" cap="none">
                <a:solidFill>
                  <a:schemeClr val="dk1"/>
                </a:solidFill>
                <a:latin typeface="Encode Sans"/>
                <a:ea typeface="Encode Sans"/>
                <a:cs typeface="Encode Sans"/>
                <a:sym typeface="Encode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Encode Sans"/>
                <a:ea typeface="Encode Sans"/>
                <a:cs typeface="Encode Sans"/>
                <a:sym typeface="Encode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Encode Sans"/>
                <a:ea typeface="Encode Sans"/>
                <a:cs typeface="Encode Sans"/>
                <a:sym typeface="Encode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Encode Sans"/>
                <a:ea typeface="Encode Sans"/>
                <a:cs typeface="Encode Sans"/>
                <a:sym typeface="Encode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ncode Sans"/>
                <a:ea typeface="Encode Sans"/>
                <a:cs typeface="Encode Sans"/>
                <a:sym typeface="Encode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ncode Sans"/>
                <a:ea typeface="Encode Sans"/>
                <a:cs typeface="Encode Sans"/>
                <a:sym typeface="Encode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ncode Sans"/>
                <a:ea typeface="Encode Sans"/>
                <a:cs typeface="Encode Sans"/>
                <a:sym typeface="Encode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ncode Sans"/>
                <a:ea typeface="Encode Sans"/>
                <a:cs typeface="Encode Sans"/>
                <a:sym typeface="Encode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ncode Sans"/>
                <a:ea typeface="Encode Sans"/>
                <a:cs typeface="Encode Sans"/>
                <a:sym typeface="Encode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Encode Sans"/>
                <a:ea typeface="Encode Sans"/>
                <a:cs typeface="Encode Sans"/>
                <a:sym typeface="Encode Sans"/>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Encode Sans"/>
                <a:ea typeface="Encode Sans"/>
                <a:cs typeface="Encode Sans"/>
                <a:sym typeface="Encode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ncode Sans"/>
                <a:ea typeface="Encode Sans"/>
                <a:cs typeface="Encode Sans"/>
                <a:sym typeface="Encode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ncode Sans"/>
                <a:ea typeface="Encode Sans"/>
                <a:cs typeface="Encode Sans"/>
                <a:sym typeface="Encode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ncode Sans"/>
                <a:ea typeface="Encode Sans"/>
                <a:cs typeface="Encode Sans"/>
                <a:sym typeface="Encode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ncode Sans"/>
                <a:ea typeface="Encode Sans"/>
                <a:cs typeface="Encode Sans"/>
                <a:sym typeface="Encode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ncode Sans"/>
                <a:ea typeface="Encode Sans"/>
                <a:cs typeface="Encode Sans"/>
                <a:sym typeface="Encode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ncode Sans"/>
                <a:ea typeface="Encode Sans"/>
                <a:cs typeface="Encode Sans"/>
                <a:sym typeface="Encode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ncode Sans"/>
                <a:ea typeface="Encode Sans"/>
                <a:cs typeface="Encode Sans"/>
                <a:sym typeface="Encode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ncode Sans"/>
                <a:ea typeface="Encode Sans"/>
                <a:cs typeface="Encode Sans"/>
                <a:sym typeface="Encode Sans"/>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Encode Sans"/>
                <a:ea typeface="Encode Sans"/>
                <a:cs typeface="Encode Sans"/>
                <a:sym typeface="Encode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ncode Sans"/>
                <a:ea typeface="Encode Sans"/>
                <a:cs typeface="Encode Sans"/>
                <a:sym typeface="Encode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ncode Sans"/>
                <a:ea typeface="Encode Sans"/>
                <a:cs typeface="Encode Sans"/>
                <a:sym typeface="Encode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ncode Sans"/>
                <a:ea typeface="Encode Sans"/>
                <a:cs typeface="Encode Sans"/>
                <a:sym typeface="Encode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ncode Sans"/>
                <a:ea typeface="Encode Sans"/>
                <a:cs typeface="Encode Sans"/>
                <a:sym typeface="Encode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ncode Sans"/>
                <a:ea typeface="Encode Sans"/>
                <a:cs typeface="Encode Sans"/>
                <a:sym typeface="Encode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ncode Sans"/>
                <a:ea typeface="Encode Sans"/>
                <a:cs typeface="Encode Sans"/>
                <a:sym typeface="Encode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ncode Sans"/>
                <a:ea typeface="Encode Sans"/>
                <a:cs typeface="Encode Sans"/>
                <a:sym typeface="Encode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Encode Sans"/>
                <a:ea typeface="Encode Sans"/>
                <a:cs typeface="Encode Sans"/>
                <a:sym typeface="Encode Sans"/>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Encode Sans"/>
                <a:ea typeface="Encode Sans"/>
                <a:cs typeface="Encode Sans"/>
                <a:sym typeface="Encode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Encode Sans"/>
                <a:ea typeface="Encode Sans"/>
                <a:cs typeface="Encode Sans"/>
                <a:sym typeface="Encode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Encode Sans"/>
                <a:ea typeface="Encode Sans"/>
                <a:cs typeface="Encode Sans"/>
                <a:sym typeface="Encode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Encode Sans"/>
                <a:ea typeface="Encode Sans"/>
                <a:cs typeface="Encode Sans"/>
                <a:sym typeface="Encode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Encode Sans"/>
                <a:ea typeface="Encode Sans"/>
                <a:cs typeface="Encode Sans"/>
                <a:sym typeface="Encode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Encode Sans"/>
                <a:ea typeface="Encode Sans"/>
                <a:cs typeface="Encode Sans"/>
                <a:sym typeface="Encode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Encode Sans"/>
                <a:ea typeface="Encode Sans"/>
                <a:cs typeface="Encode Sans"/>
                <a:sym typeface="Encode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Encode Sans"/>
                <a:ea typeface="Encode Sans"/>
                <a:cs typeface="Encode Sans"/>
                <a:sym typeface="Encode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Encode Sans"/>
                <a:ea typeface="Encode Sans"/>
                <a:cs typeface="Encode Sans"/>
                <a:sym typeface="Encode Sans"/>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microsoft.com/office/2007/relationships/hdphoto" Target="../media/hdphoto11.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2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12.wdp"/><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13.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10" Type="http://schemas.microsoft.com/office/2007/relationships/hdphoto" Target="../media/hdphoto7.wdp"/><Relationship Id="rId4" Type="http://schemas.microsoft.com/office/2007/relationships/hdphoto" Target="../media/hdphoto6.wdp"/><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microsoft.com/office/2007/relationships/hdphoto" Target="../media/hdphoto8.wdp"/><Relationship Id="rId5" Type="http://schemas.openxmlformats.org/officeDocument/2006/relationships/image" Target="../media/image1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pic>
        <p:nvPicPr>
          <p:cNvPr id="27" name="Google Shape;27;p1" descr="Logotipo&#10;&#10;Descripción generada automáticamente"/>
          <p:cNvPicPr preferRelativeResize="0"/>
          <p:nvPr/>
        </p:nvPicPr>
        <p:blipFill rotWithShape="1">
          <a:blip r:embed="rId3">
            <a:alphaModFix/>
          </a:blip>
          <a:srcRect/>
          <a:stretch/>
        </p:blipFill>
        <p:spPr>
          <a:xfrm>
            <a:off x="712391" y="351667"/>
            <a:ext cx="2591243" cy="936986"/>
          </a:xfrm>
          <a:prstGeom prst="rect">
            <a:avLst/>
          </a:prstGeom>
          <a:noFill/>
          <a:ln>
            <a:noFill/>
          </a:ln>
        </p:spPr>
      </p:pic>
      <p:cxnSp>
        <p:nvCxnSpPr>
          <p:cNvPr id="28" name="Google Shape;28;p1"/>
          <p:cNvCxnSpPr/>
          <p:nvPr/>
        </p:nvCxnSpPr>
        <p:spPr>
          <a:xfrm>
            <a:off x="3462481" y="497960"/>
            <a:ext cx="0" cy="644400"/>
          </a:xfrm>
          <a:prstGeom prst="straightConnector1">
            <a:avLst/>
          </a:prstGeom>
          <a:noFill/>
          <a:ln w="25400" cap="flat" cmpd="sng">
            <a:solidFill>
              <a:srgbClr val="CAA37C"/>
            </a:solidFill>
            <a:prstDash val="solid"/>
            <a:round/>
            <a:headEnd type="none" w="sm" len="sm"/>
            <a:tailEnd type="none" w="sm" len="sm"/>
          </a:ln>
        </p:spPr>
      </p:cxnSp>
      <p:sp>
        <p:nvSpPr>
          <p:cNvPr id="29" name="Google Shape;29;p1"/>
          <p:cNvSpPr txBox="1"/>
          <p:nvPr/>
        </p:nvSpPr>
        <p:spPr>
          <a:xfrm>
            <a:off x="136668" y="3244457"/>
            <a:ext cx="6056841" cy="110587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ct val="100000"/>
              <a:buFont typeface="Arial"/>
              <a:buNone/>
            </a:pPr>
            <a:r>
              <a:rPr lang="es-MX" sz="3600" b="1" i="0" u="none" strike="noStrike" cap="none" dirty="0">
                <a:solidFill>
                  <a:schemeClr val="dk1"/>
                </a:solidFill>
                <a:latin typeface="Encode Sans"/>
                <a:ea typeface="Encode Sans"/>
                <a:cs typeface="Encode Sans"/>
                <a:sym typeface="Encode Sans"/>
              </a:rPr>
              <a:t>Sugerencias metodológicas para el desarrollo de los proyectos educativos</a:t>
            </a:r>
            <a:endParaRPr sz="1000" dirty="0"/>
          </a:p>
        </p:txBody>
      </p:sp>
      <p:sp>
        <p:nvSpPr>
          <p:cNvPr id="30" name="Google Shape;30;p1"/>
          <p:cNvSpPr txBox="1"/>
          <p:nvPr/>
        </p:nvSpPr>
        <p:spPr>
          <a:xfrm>
            <a:off x="3462481" y="5511129"/>
            <a:ext cx="8336401" cy="49942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ct val="100000"/>
              <a:buFont typeface="Arial"/>
              <a:buNone/>
            </a:pPr>
            <a:r>
              <a:rPr lang="es-MX" sz="2400" b="1" i="0" u="none" strike="noStrike" cap="none" dirty="0" smtClean="0">
                <a:solidFill>
                  <a:schemeClr val="dk1"/>
                </a:solidFill>
                <a:latin typeface="Encode Sans"/>
                <a:ea typeface="Encode Sans"/>
                <a:cs typeface="Encode Sans"/>
                <a:sym typeface="Encode Sans"/>
              </a:rPr>
              <a:t>Taller Intensivo de Formación Continua Para Docentes. </a:t>
            </a:r>
            <a:endParaRPr sz="1600" dirty="0"/>
          </a:p>
        </p:txBody>
      </p:sp>
      <p:pic>
        <p:nvPicPr>
          <p:cNvPr id="31" name="Google Shape;31;p1"/>
          <p:cNvPicPr preferRelativeResize="0"/>
          <p:nvPr/>
        </p:nvPicPr>
        <p:blipFill rotWithShape="1">
          <a:blip r:embed="rId4">
            <a:alphaModFix/>
          </a:blip>
          <a:srcRect/>
          <a:stretch/>
        </p:blipFill>
        <p:spPr>
          <a:xfrm>
            <a:off x="10786151" y="351667"/>
            <a:ext cx="624799" cy="988402"/>
          </a:xfrm>
          <a:prstGeom prst="rect">
            <a:avLst/>
          </a:prstGeom>
          <a:noFill/>
          <a:ln>
            <a:noFill/>
          </a:ln>
        </p:spPr>
      </p:pic>
      <p:pic>
        <p:nvPicPr>
          <p:cNvPr id="32" name="Google Shape;32;p1" descr="Imagen que contiene Icono&#10;&#10;Descripción generada automáticamente"/>
          <p:cNvPicPr preferRelativeResize="0"/>
          <p:nvPr/>
        </p:nvPicPr>
        <p:blipFill rotWithShape="1">
          <a:blip r:embed="rId5">
            <a:alphaModFix/>
          </a:blip>
          <a:srcRect/>
          <a:stretch/>
        </p:blipFill>
        <p:spPr>
          <a:xfrm>
            <a:off x="3756025" y="550160"/>
            <a:ext cx="1971248" cy="538874"/>
          </a:xfrm>
          <a:prstGeom prst="rect">
            <a:avLst/>
          </a:prstGeom>
          <a:noFill/>
          <a:ln>
            <a:noFill/>
          </a:ln>
        </p:spPr>
      </p:pic>
      <p:sp>
        <p:nvSpPr>
          <p:cNvPr id="8" name="Google Shape;30;p1"/>
          <p:cNvSpPr txBox="1"/>
          <p:nvPr/>
        </p:nvSpPr>
        <p:spPr>
          <a:xfrm>
            <a:off x="9458710" y="6261591"/>
            <a:ext cx="2654882" cy="49942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ct val="100000"/>
              <a:buFont typeface="Arial"/>
              <a:buNone/>
            </a:pPr>
            <a:r>
              <a:rPr lang="es-MX" sz="2400" b="1" i="0" u="none" strike="noStrike" cap="none" dirty="0" smtClean="0">
                <a:solidFill>
                  <a:schemeClr val="dk1"/>
                </a:solidFill>
                <a:latin typeface="Encode Sans"/>
                <a:ea typeface="Encode Sans"/>
                <a:cs typeface="Encode Sans"/>
                <a:sym typeface="Encode Sans"/>
              </a:rPr>
              <a:t>Julio 2023.</a:t>
            </a: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5124" name="Picture 4" descr="Concepto De &quot;Book Stacks&quot; Para La Educación Primaria Para Niños Que Pasan  Por Allí Camino Al éxito, Niveles De Educación Ilustración del Vector -  Ilustración de puente, accesibilidad: 161471508"/>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745" b="92884" l="5750" r="95000"/>
                    </a14:imgEffect>
                  </a14:imgLayer>
                </a14:imgProps>
              </a:ext>
              <a:ext uri="{28A0092B-C50C-407E-A947-70E740481C1C}">
                <a14:useLocalDpi xmlns:a14="http://schemas.microsoft.com/office/drawing/2010/main" val="0"/>
              </a:ext>
            </a:extLst>
          </a:blip>
          <a:srcRect l="18388" t="19287" r="21612" b="16158"/>
          <a:stretch/>
        </p:blipFill>
        <p:spPr bwMode="auto">
          <a:xfrm>
            <a:off x="3129379" y="4811030"/>
            <a:ext cx="2516737" cy="1807475"/>
          </a:xfrm>
          <a:prstGeom prst="rect">
            <a:avLst/>
          </a:prstGeom>
          <a:noFill/>
          <a:extLst>
            <a:ext uri="{909E8E84-426E-40DD-AFC4-6F175D3DCCD1}">
              <a14:hiddenFill xmlns:a14="http://schemas.microsoft.com/office/drawing/2010/main">
                <a:solidFill>
                  <a:srgbClr val="FFFFFF"/>
                </a:solidFill>
              </a14:hiddenFill>
            </a:ext>
          </a:extLst>
        </p:spPr>
      </p:pic>
      <p:cxnSp>
        <p:nvCxnSpPr>
          <p:cNvPr id="206" name="Google Shape;206;p10"/>
          <p:cNvCxnSpPr/>
          <p:nvPr/>
        </p:nvCxnSpPr>
        <p:spPr>
          <a:xfrm rot="10800000">
            <a:off x="849899" y="935760"/>
            <a:ext cx="10561051" cy="0"/>
          </a:xfrm>
          <a:prstGeom prst="straightConnector1">
            <a:avLst/>
          </a:prstGeom>
          <a:noFill/>
          <a:ln w="25400" cap="flat" cmpd="sng">
            <a:solidFill>
              <a:srgbClr val="CAA37C"/>
            </a:solidFill>
            <a:prstDash val="solid"/>
            <a:round/>
            <a:headEnd type="none" w="sm" len="sm"/>
            <a:tailEnd type="none" w="sm" len="sm"/>
          </a:ln>
        </p:spPr>
      </p:cxnSp>
      <p:sp>
        <p:nvSpPr>
          <p:cNvPr id="209" name="Google Shape;209;p10"/>
          <p:cNvSpPr/>
          <p:nvPr/>
        </p:nvSpPr>
        <p:spPr>
          <a:xfrm>
            <a:off x="936224" y="1143495"/>
            <a:ext cx="51942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2400" b="1" i="0" u="none" strike="noStrike" cap="none" dirty="0">
                <a:solidFill>
                  <a:schemeClr val="tx1"/>
                </a:solidFill>
                <a:latin typeface="Arial"/>
                <a:ea typeface="Arial"/>
                <a:cs typeface="Arial"/>
                <a:sym typeface="Arial"/>
              </a:rPr>
              <a:t>Justificación de la metodología:</a:t>
            </a:r>
            <a:endParaRPr sz="2400" b="1" i="0" u="none" strike="noStrike" cap="none" dirty="0">
              <a:solidFill>
                <a:schemeClr val="tx1"/>
              </a:solidFill>
              <a:latin typeface="Arial"/>
              <a:ea typeface="Arial"/>
              <a:cs typeface="Arial"/>
              <a:sym typeface="Arial"/>
            </a:endParaRPr>
          </a:p>
        </p:txBody>
      </p:sp>
      <p:sp>
        <p:nvSpPr>
          <p:cNvPr id="210" name="Google Shape;210;p10"/>
          <p:cNvSpPr/>
          <p:nvPr/>
        </p:nvSpPr>
        <p:spPr>
          <a:xfrm>
            <a:off x="7658416" y="1302243"/>
            <a:ext cx="33471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2400" b="1" i="0" u="none" strike="noStrike" cap="none" dirty="0">
                <a:solidFill>
                  <a:schemeClr val="tx1"/>
                </a:solidFill>
                <a:sym typeface="Arial"/>
              </a:rPr>
              <a:t>El maestro podrá:</a:t>
            </a:r>
            <a:endParaRPr dirty="0">
              <a:solidFill>
                <a:schemeClr val="tx1"/>
              </a:solidFill>
            </a:endParaRPr>
          </a:p>
        </p:txBody>
      </p:sp>
      <p:sp>
        <p:nvSpPr>
          <p:cNvPr id="211" name="Google Shape;211;p10"/>
          <p:cNvSpPr/>
          <p:nvPr/>
        </p:nvSpPr>
        <p:spPr>
          <a:xfrm>
            <a:off x="6715501" y="1763943"/>
            <a:ext cx="5006684" cy="3323987"/>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000000"/>
              </a:buClr>
              <a:buSzPts val="2000"/>
              <a:buFont typeface="Arial"/>
              <a:buChar char="•"/>
            </a:pPr>
            <a:r>
              <a:rPr lang="es-MX" sz="2000" b="0" i="0" u="none" strike="noStrike" cap="none" dirty="0">
                <a:solidFill>
                  <a:srgbClr val="000000"/>
                </a:solidFill>
                <a:latin typeface="Arial"/>
                <a:ea typeface="Arial"/>
                <a:cs typeface="Arial"/>
                <a:sym typeface="Arial"/>
              </a:rPr>
              <a:t>Organizar las prácticas educativas de tal modo que hacen posible la relación directa de los alumnos con los fenómenos de la realidad que estudia.</a:t>
            </a:r>
            <a:endParaRPr dirty="0"/>
          </a:p>
          <a:p>
            <a:pPr marL="285750" marR="0" lvl="0" indent="-285750" algn="just" rtl="0">
              <a:lnSpc>
                <a:spcPct val="150000"/>
              </a:lnSpc>
              <a:spcBef>
                <a:spcPts val="0"/>
              </a:spcBef>
              <a:spcAft>
                <a:spcPts val="0"/>
              </a:spcAft>
              <a:buClr>
                <a:srgbClr val="000000"/>
              </a:buClr>
              <a:buSzPts val="2000"/>
              <a:buFont typeface="Arial"/>
              <a:buChar char="•"/>
            </a:pPr>
            <a:r>
              <a:rPr lang="es-MX" sz="2000" b="0" i="0" u="none" strike="noStrike" cap="none" dirty="0">
                <a:solidFill>
                  <a:srgbClr val="000000"/>
                </a:solidFill>
                <a:latin typeface="Arial"/>
                <a:ea typeface="Arial"/>
                <a:cs typeface="Arial"/>
                <a:sym typeface="Arial"/>
              </a:rPr>
              <a:t>El aprendiz actúa y experimenta sobre la misma realidad que quiere estudiar.</a:t>
            </a:r>
            <a:endParaRPr dirty="0"/>
          </a:p>
          <a:p>
            <a:pPr marL="285750" marR="0" lvl="0" indent="-158750" algn="just" rtl="0">
              <a:lnSpc>
                <a:spcPct val="15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p:txBody>
      </p:sp>
      <p:sp>
        <p:nvSpPr>
          <p:cNvPr id="212" name="Google Shape;212;p10"/>
          <p:cNvSpPr/>
          <p:nvPr/>
        </p:nvSpPr>
        <p:spPr>
          <a:xfrm>
            <a:off x="7658416" y="436067"/>
            <a:ext cx="392928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400" b="1" i="0" u="none" strike="noStrike" cap="none">
                <a:solidFill>
                  <a:srgbClr val="AB0033"/>
                </a:solidFill>
                <a:latin typeface="Encode Sans"/>
                <a:ea typeface="Encode Sans"/>
                <a:cs typeface="Encode Sans"/>
                <a:sym typeface="Encode Sans"/>
              </a:rPr>
              <a:t>Aprendizaje Servicio (AS)</a:t>
            </a:r>
            <a:endParaRPr sz="2400" b="1" i="0" u="none" strike="noStrike" cap="none">
              <a:solidFill>
                <a:srgbClr val="AB0033"/>
              </a:solidFill>
              <a:latin typeface="Encode Sans"/>
              <a:ea typeface="Encode Sans"/>
              <a:cs typeface="Encode Sans"/>
              <a:sym typeface="Encode Sans"/>
            </a:endParaRPr>
          </a:p>
        </p:txBody>
      </p:sp>
      <p:sp>
        <p:nvSpPr>
          <p:cNvPr id="213" name="Google Shape;213;p10"/>
          <p:cNvSpPr/>
          <p:nvPr/>
        </p:nvSpPr>
        <p:spPr>
          <a:xfrm>
            <a:off x="824222" y="1763943"/>
            <a:ext cx="5306202" cy="326698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2000" b="0" i="0" u="none" strike="noStrike" cap="none" dirty="0">
                <a:solidFill>
                  <a:srgbClr val="000000"/>
                </a:solidFill>
                <a:latin typeface="Arial"/>
                <a:ea typeface="Arial"/>
                <a:cs typeface="Arial"/>
                <a:sym typeface="Arial"/>
              </a:rPr>
              <a:t>Es útil por el alcance que tiene para fomentar e impulsar los fines de la NEM, al integrar el servicio a la comunidad con el estudio académico y a su vez crear comunidad y red social para que los alumnos desarrollen sentido de responsabilidad y compromiso con la comunidad.</a:t>
            </a:r>
            <a:endParaRPr sz="2000" b="0" i="0" u="none" strike="noStrike" cap="none" dirty="0">
              <a:solidFill>
                <a:srgbClr val="000000"/>
              </a:solidFill>
              <a:latin typeface="Arial"/>
              <a:ea typeface="Arial"/>
              <a:cs typeface="Arial"/>
              <a:sym typeface="Arial"/>
            </a:endParaRPr>
          </a:p>
        </p:txBody>
      </p:sp>
      <p:sp>
        <p:nvSpPr>
          <p:cNvPr id="214" name="Google Shape;214;p10"/>
          <p:cNvSpPr/>
          <p:nvPr/>
        </p:nvSpPr>
        <p:spPr>
          <a:xfrm>
            <a:off x="5479730" y="4858640"/>
            <a:ext cx="3702000" cy="14772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s-MX" sz="2000" b="0" i="0" u="none" strike="noStrike" cap="none" dirty="0">
                <a:solidFill>
                  <a:srgbClr val="000000"/>
                </a:solidFill>
                <a:latin typeface="Arial"/>
                <a:ea typeface="Arial"/>
                <a:cs typeface="Arial"/>
                <a:sym typeface="Arial"/>
              </a:rPr>
              <a:t>L</a:t>
            </a:r>
            <a:r>
              <a:rPr lang="es-MX" sz="1800" b="0" i="0" u="none" strike="noStrike" cap="none" dirty="0">
                <a:solidFill>
                  <a:srgbClr val="000000"/>
                </a:solidFill>
                <a:latin typeface="Arial"/>
                <a:ea typeface="Arial"/>
                <a:cs typeface="Arial"/>
                <a:sym typeface="Arial"/>
              </a:rPr>
              <a:t>os proyectos basados en este aprendizaje, “</a:t>
            </a:r>
            <a:r>
              <a:rPr lang="es-MX" sz="1800" b="1" i="0" u="none" strike="noStrike" cap="none" dirty="0">
                <a:solidFill>
                  <a:srgbClr val="000000"/>
                </a:solidFill>
              </a:rPr>
              <a:t>surgen de la mirada inquieta y atenta a la comunida</a:t>
            </a:r>
            <a:r>
              <a:rPr lang="es-MX" sz="2000" b="1" i="0" u="none" strike="noStrike" cap="none" dirty="0">
                <a:solidFill>
                  <a:srgbClr val="000000"/>
                </a:solidFill>
              </a:rPr>
              <a:t>d”</a:t>
            </a:r>
            <a:endParaRPr b="1" dirty="0"/>
          </a:p>
        </p:txBody>
      </p:sp>
      <p:pic>
        <p:nvPicPr>
          <p:cNvPr id="12" name="Google Shape;40;p2" descr="Imagen que contiene Icono&#10;&#10;Descripción generada automáticamente"/>
          <p:cNvPicPr preferRelativeResize="0"/>
          <p:nvPr/>
        </p:nvPicPr>
        <p:blipFill rotWithShape="1">
          <a:blip r:embed="rId5">
            <a:alphaModFix/>
          </a:blip>
          <a:srcRect/>
          <a:stretch/>
        </p:blipFill>
        <p:spPr>
          <a:xfrm>
            <a:off x="874712" y="332509"/>
            <a:ext cx="2053487" cy="527195"/>
          </a:xfrm>
          <a:prstGeom prst="rect">
            <a:avLst/>
          </a:prstGeom>
          <a:noFill/>
          <a:ln>
            <a:noFill/>
          </a:ln>
        </p:spPr>
      </p:pic>
      <p:pic>
        <p:nvPicPr>
          <p:cNvPr id="13" name="Google Shape;39;p2"/>
          <p:cNvPicPr preferRelativeResize="0"/>
          <p:nvPr/>
        </p:nvPicPr>
        <p:blipFill rotWithShape="1">
          <a:blip r:embed="rId6">
            <a:alphaModFix/>
          </a:blip>
          <a:srcRect/>
          <a:stretch/>
        </p:blipFill>
        <p:spPr>
          <a:xfrm>
            <a:off x="236567" y="5597240"/>
            <a:ext cx="760959" cy="1094566"/>
          </a:xfrm>
          <a:prstGeom prst="rect">
            <a:avLst/>
          </a:prstGeom>
          <a:noFill/>
          <a:ln>
            <a:noFill/>
          </a:ln>
        </p:spPr>
      </p:pic>
      <p:pic>
        <p:nvPicPr>
          <p:cNvPr id="5122" name="Picture 2" descr="ผลลัพธ์แห่งการเรียนรู้ (SLOs) | Thai-Chinese International School"/>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7" b="93500" l="6167" r="95167">
                        <a14:foregroundMark x1="14500" y1="45500" x2="68333" y2="82500"/>
                        <a14:foregroundMark x1="12333" y1="83167" x2="83500" y2="21500"/>
                        <a14:foregroundMark x1="22167" y1="36333" x2="74167" y2="66000"/>
                        <a14:foregroundMark x1="31000" y1="70500" x2="67167" y2="70500"/>
                        <a14:foregroundMark x1="11333" y1="49667" x2="24167" y2="56667"/>
                        <a14:foregroundMark x1="15000" y1="59667" x2="38667" y2="12333"/>
                        <a14:foregroundMark x1="38500" y1="11167" x2="44000" y2="15833"/>
                        <a14:foregroundMark x1="20000" y1="16500" x2="31167" y2="24667"/>
                        <a14:foregroundMark x1="44833" y1="25000" x2="70167" y2="36167"/>
                        <a14:foregroundMark x1="31667" y1="25167" x2="36000" y2="31500"/>
                        <a14:foregroundMark x1="11167" y1="47833" x2="17833" y2="55000"/>
                        <a14:foregroundMark x1="12833" y1="58833" x2="25833" y2="49000"/>
                        <a14:foregroundMark x1="18667" y1="44333" x2="20333" y2="55333"/>
                        <a14:foregroundMark x1="10833" y1="55500" x2="29500" y2="52667"/>
                        <a14:foregroundMark x1="19333" y1="62500" x2="24667" y2="53833"/>
                        <a14:foregroundMark x1="21833" y1="56167" x2="25167" y2="60667"/>
                      </a14:backgroundRemoval>
                    </a14:imgEffect>
                  </a14:imgLayer>
                </a14:imgProps>
              </a:ext>
              <a:ext uri="{28A0092B-C50C-407E-A947-70E740481C1C}">
                <a14:useLocalDpi xmlns:a14="http://schemas.microsoft.com/office/drawing/2010/main" val="0"/>
              </a:ext>
            </a:extLst>
          </a:blip>
          <a:srcRect/>
          <a:stretch>
            <a:fillRect/>
          </a:stretch>
        </p:blipFill>
        <p:spPr bwMode="auto">
          <a:xfrm>
            <a:off x="6804536" y="-37172"/>
            <a:ext cx="1052388" cy="1052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cxnSp>
        <p:nvCxnSpPr>
          <p:cNvPr id="220" name="Google Shape;220;p11"/>
          <p:cNvCxnSpPr/>
          <p:nvPr/>
        </p:nvCxnSpPr>
        <p:spPr>
          <a:xfrm rot="10800000">
            <a:off x="849899" y="935760"/>
            <a:ext cx="10561051" cy="0"/>
          </a:xfrm>
          <a:prstGeom prst="straightConnector1">
            <a:avLst/>
          </a:prstGeom>
          <a:noFill/>
          <a:ln w="25400" cap="flat" cmpd="sng">
            <a:solidFill>
              <a:srgbClr val="CAA37C"/>
            </a:solidFill>
            <a:prstDash val="solid"/>
            <a:round/>
            <a:headEnd type="none" w="sm" len="sm"/>
            <a:tailEnd type="none" w="sm" len="sm"/>
          </a:ln>
        </p:spPr>
      </p:cxnSp>
      <p:sp>
        <p:nvSpPr>
          <p:cNvPr id="223" name="Google Shape;223;p11"/>
          <p:cNvSpPr txBox="1"/>
          <p:nvPr/>
        </p:nvSpPr>
        <p:spPr>
          <a:xfrm>
            <a:off x="8783390" y="2174360"/>
            <a:ext cx="1249251"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1200" b="0" i="0" u="none" strike="noStrike" cap="none">
                <a:solidFill>
                  <a:schemeClr val="lt1"/>
                </a:solidFill>
                <a:latin typeface="Arial"/>
                <a:ea typeface="Arial"/>
                <a:cs typeface="Arial"/>
                <a:sym typeface="Arial"/>
              </a:rPr>
              <a:t>Se guía a los alumnos a una </a:t>
            </a:r>
            <a:endParaRPr/>
          </a:p>
          <a:p>
            <a:pPr marL="0" marR="0" lvl="0" indent="0" algn="just" rtl="0">
              <a:lnSpc>
                <a:spcPct val="150000"/>
              </a:lnSpc>
              <a:spcBef>
                <a:spcPts val="0"/>
              </a:spcBef>
              <a:spcAft>
                <a:spcPts val="0"/>
              </a:spcAft>
              <a:buNone/>
            </a:pPr>
            <a:r>
              <a:rPr lang="es-MX" sz="1200" b="0" i="0" u="none" strike="noStrike" cap="none">
                <a:solidFill>
                  <a:schemeClr val="lt1"/>
                </a:solidFill>
                <a:latin typeface="Arial"/>
                <a:ea typeface="Arial"/>
                <a:cs typeface="Arial"/>
                <a:sym typeface="Arial"/>
              </a:rPr>
              <a:t>indagación específica de corte documental o </a:t>
            </a:r>
            <a:endParaRPr/>
          </a:p>
          <a:p>
            <a:pPr marL="0" marR="0" lvl="0" indent="0" algn="just" rtl="0">
              <a:lnSpc>
                <a:spcPct val="150000"/>
              </a:lnSpc>
              <a:spcBef>
                <a:spcPts val="0"/>
              </a:spcBef>
              <a:spcAft>
                <a:spcPts val="0"/>
              </a:spcAft>
              <a:buNone/>
            </a:pPr>
            <a:r>
              <a:rPr lang="es-MX" sz="1200" b="0" i="0" u="none" strike="noStrike" cap="none">
                <a:solidFill>
                  <a:schemeClr val="lt1"/>
                </a:solidFill>
                <a:latin typeface="Arial"/>
                <a:ea typeface="Arial"/>
                <a:cs typeface="Arial"/>
                <a:sym typeface="Arial"/>
              </a:rPr>
              <a:t>vivencial</a:t>
            </a:r>
            <a:endParaRPr/>
          </a:p>
        </p:txBody>
      </p:sp>
      <p:sp>
        <p:nvSpPr>
          <p:cNvPr id="224" name="Google Shape;224;p11"/>
          <p:cNvSpPr/>
          <p:nvPr/>
        </p:nvSpPr>
        <p:spPr>
          <a:xfrm>
            <a:off x="10650825" y="2174360"/>
            <a:ext cx="1249253"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MX" sz="1400" b="0" i="0" u="none" strike="noStrike" cap="none">
                <a:solidFill>
                  <a:schemeClr val="lt1"/>
                </a:solidFill>
                <a:latin typeface="Arial"/>
                <a:ea typeface="Arial"/>
                <a:cs typeface="Arial"/>
                <a:sym typeface="Arial"/>
              </a:rPr>
              <a:t>Se realiza un corte para visualizar los avances o bien el fin del proyecto</a:t>
            </a:r>
            <a:endParaRPr sz="1400" b="0" i="0" u="none" strike="noStrike" cap="none">
              <a:solidFill>
                <a:schemeClr val="lt1"/>
              </a:solidFill>
              <a:latin typeface="Arial"/>
              <a:ea typeface="Arial"/>
              <a:cs typeface="Arial"/>
              <a:sym typeface="Arial"/>
            </a:endParaRPr>
          </a:p>
        </p:txBody>
      </p:sp>
      <p:sp>
        <p:nvSpPr>
          <p:cNvPr id="226" name="Google Shape;226;p11"/>
          <p:cNvSpPr/>
          <p:nvPr/>
        </p:nvSpPr>
        <p:spPr>
          <a:xfrm>
            <a:off x="4182557" y="1430023"/>
            <a:ext cx="7547048" cy="332394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2000" b="1" i="0" u="none" strike="noStrike" cap="none" dirty="0">
                <a:solidFill>
                  <a:srgbClr val="000000"/>
                </a:solidFill>
                <a:sym typeface="Arial"/>
              </a:rPr>
              <a:t>Como elementos fundamentales de la metodología AS, se tiene:</a:t>
            </a:r>
            <a:endParaRPr sz="2000" b="1" dirty="0"/>
          </a:p>
          <a:p>
            <a:pPr marL="0" marR="0" lvl="0" indent="0" algn="just" rtl="0">
              <a:lnSpc>
                <a:spcPct val="150000"/>
              </a:lnSpc>
              <a:spcBef>
                <a:spcPts val="0"/>
              </a:spcBef>
              <a:spcAft>
                <a:spcPts val="0"/>
              </a:spcAft>
              <a:buNone/>
            </a:pPr>
            <a:endParaRPr sz="2000" b="0" i="0" u="none" strike="noStrike" cap="none" dirty="0">
              <a:solidFill>
                <a:srgbClr val="000000"/>
              </a:solidFill>
              <a:sym typeface="Arial"/>
            </a:endParaRPr>
          </a:p>
          <a:p>
            <a:pPr marL="0" marR="0" lvl="0" indent="0" algn="just" rtl="0">
              <a:lnSpc>
                <a:spcPct val="150000"/>
              </a:lnSpc>
              <a:spcBef>
                <a:spcPts val="0"/>
              </a:spcBef>
              <a:spcAft>
                <a:spcPts val="0"/>
              </a:spcAft>
              <a:buNone/>
            </a:pPr>
            <a:r>
              <a:rPr lang="es-MX" sz="2000" b="0" i="0" u="none" strike="noStrike" cap="none" dirty="0">
                <a:solidFill>
                  <a:srgbClr val="000000"/>
                </a:solidFill>
                <a:sym typeface="Arial"/>
              </a:rPr>
              <a:t>✤ Detección de una necesidad social.</a:t>
            </a:r>
            <a:endParaRPr sz="2000" dirty="0"/>
          </a:p>
          <a:p>
            <a:pPr marL="0" marR="0" lvl="0" indent="0" algn="just" rtl="0">
              <a:lnSpc>
                <a:spcPct val="150000"/>
              </a:lnSpc>
              <a:spcBef>
                <a:spcPts val="0"/>
              </a:spcBef>
              <a:spcAft>
                <a:spcPts val="0"/>
              </a:spcAft>
              <a:buNone/>
            </a:pPr>
            <a:r>
              <a:rPr lang="es-MX" sz="2000" b="0" i="0" u="none" strike="noStrike" cap="none" dirty="0">
                <a:solidFill>
                  <a:srgbClr val="000000"/>
                </a:solidFill>
                <a:sym typeface="Arial"/>
              </a:rPr>
              <a:t>✤ Diseño de un servicio como respuesta.</a:t>
            </a:r>
            <a:endParaRPr sz="2000" dirty="0"/>
          </a:p>
          <a:p>
            <a:pPr marL="0" marR="0" lvl="0" indent="0" algn="just" rtl="0">
              <a:lnSpc>
                <a:spcPct val="150000"/>
              </a:lnSpc>
              <a:spcBef>
                <a:spcPts val="0"/>
              </a:spcBef>
              <a:spcAft>
                <a:spcPts val="0"/>
              </a:spcAft>
              <a:buNone/>
            </a:pPr>
            <a:r>
              <a:rPr lang="es-MX" sz="2000" b="0" i="0" u="none" strike="noStrike" cap="none" dirty="0">
                <a:solidFill>
                  <a:srgbClr val="000000"/>
                </a:solidFill>
                <a:sym typeface="Arial"/>
              </a:rPr>
              <a:t>✤ Desarrollo de los aprendizajes necesarios para su puesta en práctica.</a:t>
            </a:r>
            <a:endParaRPr sz="2000" dirty="0"/>
          </a:p>
        </p:txBody>
      </p:sp>
      <p:pic>
        <p:nvPicPr>
          <p:cNvPr id="10" name="Google Shape;40;p2" descr="Imagen que contiene Icono&#10;&#10;Descripción generada automáticamente"/>
          <p:cNvPicPr preferRelativeResize="0"/>
          <p:nvPr/>
        </p:nvPicPr>
        <p:blipFill rotWithShape="1">
          <a:blip r:embed="rId3">
            <a:alphaModFix/>
          </a:blip>
          <a:srcRect/>
          <a:stretch/>
        </p:blipFill>
        <p:spPr>
          <a:xfrm>
            <a:off x="874712" y="332509"/>
            <a:ext cx="2053487" cy="527195"/>
          </a:xfrm>
          <a:prstGeom prst="rect">
            <a:avLst/>
          </a:prstGeom>
          <a:noFill/>
          <a:ln>
            <a:noFill/>
          </a:ln>
        </p:spPr>
      </p:pic>
      <p:pic>
        <p:nvPicPr>
          <p:cNvPr id="11" name="Google Shape;39;p2"/>
          <p:cNvPicPr preferRelativeResize="0"/>
          <p:nvPr/>
        </p:nvPicPr>
        <p:blipFill rotWithShape="1">
          <a:blip r:embed="rId4">
            <a:alphaModFix/>
          </a:blip>
          <a:srcRect/>
          <a:stretch/>
        </p:blipFill>
        <p:spPr>
          <a:xfrm>
            <a:off x="236567" y="5597240"/>
            <a:ext cx="760959" cy="1094566"/>
          </a:xfrm>
          <a:prstGeom prst="rect">
            <a:avLst/>
          </a:prstGeom>
          <a:noFill/>
          <a:ln>
            <a:noFill/>
          </a:ln>
        </p:spPr>
      </p:pic>
      <p:sp>
        <p:nvSpPr>
          <p:cNvPr id="12" name="Google Shape;212;p10"/>
          <p:cNvSpPr/>
          <p:nvPr/>
        </p:nvSpPr>
        <p:spPr>
          <a:xfrm>
            <a:off x="7658416" y="436067"/>
            <a:ext cx="392928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400" b="1" i="0" u="none" strike="noStrike" cap="none">
                <a:solidFill>
                  <a:srgbClr val="AB0033"/>
                </a:solidFill>
                <a:latin typeface="Encode Sans"/>
                <a:ea typeface="Encode Sans"/>
                <a:cs typeface="Encode Sans"/>
                <a:sym typeface="Encode Sans"/>
              </a:rPr>
              <a:t>Aprendizaje Servicio (AS)</a:t>
            </a:r>
            <a:endParaRPr sz="2400" b="1" i="0" u="none" strike="noStrike" cap="none">
              <a:solidFill>
                <a:srgbClr val="AB0033"/>
              </a:solidFill>
              <a:latin typeface="Encode Sans"/>
              <a:ea typeface="Encode Sans"/>
              <a:cs typeface="Encode Sans"/>
              <a:sym typeface="Encode Sans"/>
            </a:endParaRPr>
          </a:p>
        </p:txBody>
      </p:sp>
      <p:pic>
        <p:nvPicPr>
          <p:cNvPr id="13" name="Picture 2" descr="ผลลัพธ์แห่งการเรียนรู้ (SLOs) | Thai-Chinese International School"/>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67" b="93500" l="6167" r="95167">
                        <a14:foregroundMark x1="14500" y1="45500" x2="68333" y2="82500"/>
                        <a14:foregroundMark x1="12333" y1="83167" x2="83500" y2="21500"/>
                        <a14:foregroundMark x1="22167" y1="36333" x2="74167" y2="66000"/>
                        <a14:foregroundMark x1="31000" y1="70500" x2="67167" y2="70500"/>
                        <a14:foregroundMark x1="11333" y1="49667" x2="24167" y2="56667"/>
                        <a14:foregroundMark x1="15000" y1="59667" x2="38667" y2="12333"/>
                        <a14:foregroundMark x1="38500" y1="11167" x2="44000" y2="15833"/>
                        <a14:foregroundMark x1="20000" y1="16500" x2="31167" y2="24667"/>
                        <a14:foregroundMark x1="44833" y1="25000" x2="70167" y2="36167"/>
                        <a14:foregroundMark x1="31667" y1="25167" x2="36000" y2="31500"/>
                        <a14:foregroundMark x1="11167" y1="47833" x2="17833" y2="55000"/>
                        <a14:foregroundMark x1="12833" y1="58833" x2="25833" y2="49000"/>
                        <a14:foregroundMark x1="18667" y1="44333" x2="20333" y2="55333"/>
                        <a14:foregroundMark x1="10833" y1="55500" x2="29500" y2="52667"/>
                        <a14:foregroundMark x1="19333" y1="62500" x2="24667" y2="53833"/>
                        <a14:foregroundMark x1="21833" y1="56167" x2="25167" y2="60667"/>
                      </a14:backgroundRemoval>
                    </a14:imgEffect>
                  </a14:imgLayer>
                </a14:imgProps>
              </a:ext>
              <a:ext uri="{28A0092B-C50C-407E-A947-70E740481C1C}">
                <a14:useLocalDpi xmlns:a14="http://schemas.microsoft.com/office/drawing/2010/main" val="0"/>
              </a:ext>
            </a:extLst>
          </a:blip>
          <a:srcRect/>
          <a:stretch>
            <a:fillRect/>
          </a:stretch>
        </p:blipFill>
        <p:spPr bwMode="auto">
          <a:xfrm>
            <a:off x="6804536" y="-37172"/>
            <a:ext cx="1052388" cy="105238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ompartir - Iconos gratis de flech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571" y="1528049"/>
            <a:ext cx="3127894" cy="31278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cxnSp>
        <p:nvCxnSpPr>
          <p:cNvPr id="232" name="Google Shape;232;p12"/>
          <p:cNvCxnSpPr/>
          <p:nvPr/>
        </p:nvCxnSpPr>
        <p:spPr>
          <a:xfrm rot="10800000">
            <a:off x="849899" y="935760"/>
            <a:ext cx="10561051" cy="0"/>
          </a:xfrm>
          <a:prstGeom prst="straightConnector1">
            <a:avLst/>
          </a:prstGeom>
          <a:noFill/>
          <a:ln w="25400" cap="flat" cmpd="sng">
            <a:solidFill>
              <a:srgbClr val="CAA37C"/>
            </a:solidFill>
            <a:prstDash val="solid"/>
            <a:round/>
            <a:headEnd type="none" w="sm" len="sm"/>
            <a:tailEnd type="none" w="sm" len="sm"/>
          </a:ln>
        </p:spPr>
      </p:cxnSp>
      <p:sp>
        <p:nvSpPr>
          <p:cNvPr id="235" name="Google Shape;235;p12"/>
          <p:cNvSpPr/>
          <p:nvPr/>
        </p:nvSpPr>
        <p:spPr>
          <a:xfrm>
            <a:off x="902931" y="1055366"/>
            <a:ext cx="396001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400" b="1" i="0" u="none" strike="noStrike" cap="none" dirty="0">
                <a:solidFill>
                  <a:schemeClr val="tx1"/>
                </a:solidFill>
                <a:latin typeface="Arial"/>
                <a:ea typeface="Arial"/>
                <a:cs typeface="Arial"/>
                <a:sym typeface="Arial"/>
              </a:rPr>
              <a:t>Etapas de la metodología:</a:t>
            </a:r>
            <a:endParaRPr sz="2400" b="1" i="0" u="none" strike="noStrike" cap="none" dirty="0">
              <a:solidFill>
                <a:schemeClr val="tx1"/>
              </a:solidFill>
              <a:latin typeface="Arial"/>
              <a:ea typeface="Arial"/>
              <a:cs typeface="Arial"/>
              <a:sym typeface="Arial"/>
            </a:endParaRPr>
          </a:p>
        </p:txBody>
      </p:sp>
      <p:sp>
        <p:nvSpPr>
          <p:cNvPr id="236" name="Google Shape;236;p12"/>
          <p:cNvSpPr/>
          <p:nvPr/>
        </p:nvSpPr>
        <p:spPr>
          <a:xfrm>
            <a:off x="10650825" y="2174360"/>
            <a:ext cx="1249253"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MX" sz="1400" b="0" i="0" u="none" strike="noStrike" cap="none">
                <a:solidFill>
                  <a:schemeClr val="lt1"/>
                </a:solidFill>
                <a:latin typeface="Arial"/>
                <a:ea typeface="Arial"/>
                <a:cs typeface="Arial"/>
                <a:sym typeface="Arial"/>
              </a:rPr>
              <a:t>Se realiza un corte para visualizar los avances o bien el fin del proyecto</a:t>
            </a:r>
            <a:endParaRPr sz="1400" b="0" i="0" u="none" strike="noStrike" cap="none">
              <a:solidFill>
                <a:schemeClr val="lt1"/>
              </a:solidFill>
              <a:latin typeface="Arial"/>
              <a:ea typeface="Arial"/>
              <a:cs typeface="Arial"/>
              <a:sym typeface="Arial"/>
            </a:endParaRPr>
          </a:p>
        </p:txBody>
      </p:sp>
      <p:sp>
        <p:nvSpPr>
          <p:cNvPr id="238" name="Google Shape;238;p12"/>
          <p:cNvSpPr/>
          <p:nvPr/>
        </p:nvSpPr>
        <p:spPr>
          <a:xfrm>
            <a:off x="398760" y="1593090"/>
            <a:ext cx="1781416" cy="584775"/>
          </a:xfrm>
          <a:prstGeom prst="rect">
            <a:avLst/>
          </a:prstGeom>
          <a:solidFill>
            <a:srgbClr val="D87A5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600" b="1" i="0" u="none" strike="noStrike" cap="none">
                <a:solidFill>
                  <a:srgbClr val="000000"/>
                </a:solidFill>
                <a:latin typeface="Arial"/>
                <a:ea typeface="Arial"/>
                <a:cs typeface="Arial"/>
                <a:sym typeface="Arial"/>
              </a:rPr>
              <a:t>Etapa 1</a:t>
            </a:r>
            <a:r>
              <a:rPr lang="es-MX" sz="1600" b="0" i="0" u="none" strike="noStrike" cap="none">
                <a:solidFill>
                  <a:srgbClr val="000000"/>
                </a:solidFill>
                <a:latin typeface="Arial"/>
                <a:ea typeface="Arial"/>
                <a:cs typeface="Arial"/>
                <a:sym typeface="Arial"/>
              </a:rPr>
              <a:t>. Punto de partida</a:t>
            </a:r>
            <a:endParaRPr/>
          </a:p>
        </p:txBody>
      </p:sp>
      <p:sp>
        <p:nvSpPr>
          <p:cNvPr id="239" name="Google Shape;239;p12"/>
          <p:cNvSpPr/>
          <p:nvPr/>
        </p:nvSpPr>
        <p:spPr>
          <a:xfrm>
            <a:off x="334091" y="2246912"/>
            <a:ext cx="1804601" cy="227414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1200" b="0" i="0" u="none" strike="noStrike" cap="none">
                <a:solidFill>
                  <a:schemeClr val="dk1"/>
                </a:solidFill>
                <a:latin typeface="Arial"/>
                <a:ea typeface="Arial"/>
                <a:cs typeface="Arial"/>
                <a:sym typeface="Arial"/>
              </a:rPr>
              <a:t>Puede nacer del interés de los alumnos quienes serán los Protagonistas, o bien de la necesidad de responder a una demanda concreta de la comunidad.</a:t>
            </a:r>
            <a:endParaRPr sz="1200" b="0" i="0" u="none" strike="noStrike" cap="none">
              <a:solidFill>
                <a:schemeClr val="dk1"/>
              </a:solidFill>
              <a:latin typeface="Arial"/>
              <a:ea typeface="Arial"/>
              <a:cs typeface="Arial"/>
              <a:sym typeface="Arial"/>
            </a:endParaRPr>
          </a:p>
        </p:txBody>
      </p:sp>
      <p:sp>
        <p:nvSpPr>
          <p:cNvPr id="240" name="Google Shape;240;p12"/>
          <p:cNvSpPr/>
          <p:nvPr/>
        </p:nvSpPr>
        <p:spPr>
          <a:xfrm>
            <a:off x="2360248" y="1589584"/>
            <a:ext cx="2018569" cy="584775"/>
          </a:xfrm>
          <a:prstGeom prst="rect">
            <a:avLst/>
          </a:prstGeom>
          <a:solidFill>
            <a:srgbClr val="C4817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600" b="1" i="0" u="none" strike="noStrike" cap="none">
                <a:solidFill>
                  <a:srgbClr val="000000"/>
                </a:solidFill>
                <a:latin typeface="Arial"/>
                <a:ea typeface="Arial"/>
                <a:cs typeface="Arial"/>
                <a:sym typeface="Arial"/>
              </a:rPr>
              <a:t>Etapa 2 </a:t>
            </a:r>
            <a:r>
              <a:rPr lang="es-MX" sz="1600" b="0" i="0" u="none" strike="noStrike" cap="none">
                <a:solidFill>
                  <a:srgbClr val="000000"/>
                </a:solidFill>
                <a:latin typeface="Arial"/>
                <a:ea typeface="Arial"/>
                <a:cs typeface="Arial"/>
                <a:sym typeface="Arial"/>
              </a:rPr>
              <a:t>Lo que sé y lo que quiero saber</a:t>
            </a:r>
            <a:endParaRPr/>
          </a:p>
        </p:txBody>
      </p:sp>
      <p:sp>
        <p:nvSpPr>
          <p:cNvPr id="241" name="Google Shape;241;p12"/>
          <p:cNvSpPr/>
          <p:nvPr/>
        </p:nvSpPr>
        <p:spPr>
          <a:xfrm>
            <a:off x="2327262" y="2311316"/>
            <a:ext cx="2051555"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1200" b="0" i="0" u="none" strike="noStrike" cap="none">
                <a:solidFill>
                  <a:schemeClr val="dk1"/>
                </a:solidFill>
                <a:latin typeface="Arial"/>
                <a:ea typeface="Arial"/>
                <a:cs typeface="Arial"/>
                <a:sym typeface="Arial"/>
              </a:rPr>
              <a:t>Guiar actividades para conocer la realidad sobre la que se trabajará.</a:t>
            </a:r>
            <a:endParaRPr sz="1200" b="0" i="0" u="none" strike="noStrike" cap="none">
              <a:solidFill>
                <a:schemeClr val="dk1"/>
              </a:solidFill>
              <a:latin typeface="Arial"/>
              <a:ea typeface="Arial"/>
              <a:cs typeface="Arial"/>
              <a:sym typeface="Arial"/>
            </a:endParaRPr>
          </a:p>
        </p:txBody>
      </p:sp>
      <p:sp>
        <p:nvSpPr>
          <p:cNvPr id="242" name="Google Shape;242;p12"/>
          <p:cNvSpPr/>
          <p:nvPr/>
        </p:nvSpPr>
        <p:spPr>
          <a:xfrm>
            <a:off x="4558889" y="1577347"/>
            <a:ext cx="2253469" cy="584775"/>
          </a:xfrm>
          <a:prstGeom prst="rect">
            <a:avLst/>
          </a:prstGeom>
          <a:solidFill>
            <a:srgbClr val="C7A075"/>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600" b="1" i="0" u="none" strike="noStrike" cap="none">
                <a:solidFill>
                  <a:srgbClr val="000000"/>
                </a:solidFill>
                <a:latin typeface="Arial"/>
                <a:ea typeface="Arial"/>
                <a:cs typeface="Arial"/>
                <a:sym typeface="Arial"/>
              </a:rPr>
              <a:t>Etapa 3</a:t>
            </a:r>
            <a:r>
              <a:rPr lang="es-MX" sz="1600" b="0" i="0" u="none" strike="noStrike" cap="none">
                <a:solidFill>
                  <a:srgbClr val="000000"/>
                </a:solidFill>
                <a:latin typeface="Arial"/>
                <a:ea typeface="Arial"/>
                <a:cs typeface="Arial"/>
                <a:sym typeface="Arial"/>
              </a:rPr>
              <a:t>. Organicemos las actividades</a:t>
            </a:r>
            <a:endParaRPr/>
          </a:p>
        </p:txBody>
      </p:sp>
      <p:sp>
        <p:nvSpPr>
          <p:cNvPr id="243" name="Google Shape;243;p12"/>
          <p:cNvSpPr/>
          <p:nvPr/>
        </p:nvSpPr>
        <p:spPr>
          <a:xfrm>
            <a:off x="4567387" y="2246912"/>
            <a:ext cx="2318937"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1200" b="0" i="0" u="none" strike="noStrike" cap="none" dirty="0">
                <a:solidFill>
                  <a:schemeClr val="dk1"/>
                </a:solidFill>
                <a:latin typeface="Arial"/>
                <a:ea typeface="Arial"/>
                <a:cs typeface="Arial"/>
                <a:sym typeface="Arial"/>
              </a:rPr>
              <a:t>Guiar actividades que articulen la intencionalidad pedagógica con la intencionalidad del servicio para cuestionar lo que se hará y con cuáles recursos humanos y materiales se cuenta.</a:t>
            </a:r>
            <a:endParaRPr sz="1200" b="0" i="0" u="none" strike="noStrike" cap="none" dirty="0">
              <a:solidFill>
                <a:schemeClr val="dk1"/>
              </a:solidFill>
              <a:latin typeface="Arial"/>
              <a:ea typeface="Arial"/>
              <a:cs typeface="Arial"/>
              <a:sym typeface="Arial"/>
            </a:endParaRPr>
          </a:p>
        </p:txBody>
      </p:sp>
      <p:sp>
        <p:nvSpPr>
          <p:cNvPr id="244" name="Google Shape;244;p12"/>
          <p:cNvSpPr/>
          <p:nvPr/>
        </p:nvSpPr>
        <p:spPr>
          <a:xfrm>
            <a:off x="6992430" y="1577346"/>
            <a:ext cx="2232338" cy="584775"/>
          </a:xfrm>
          <a:prstGeom prst="rect">
            <a:avLst/>
          </a:prstGeom>
          <a:solidFill>
            <a:srgbClr val="B3958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600" b="1" i="0" u="none" strike="noStrike" cap="none">
                <a:solidFill>
                  <a:srgbClr val="000000"/>
                </a:solidFill>
                <a:latin typeface="Arial"/>
                <a:ea typeface="Arial"/>
                <a:cs typeface="Arial"/>
                <a:sym typeface="Arial"/>
              </a:rPr>
              <a:t>Etapa 4</a:t>
            </a:r>
            <a:r>
              <a:rPr lang="es-MX" sz="1600" b="0" i="0" u="none" strike="noStrike" cap="none">
                <a:solidFill>
                  <a:srgbClr val="000000"/>
                </a:solidFill>
                <a:latin typeface="Arial"/>
                <a:ea typeface="Arial"/>
                <a:cs typeface="Arial"/>
                <a:sym typeface="Arial"/>
              </a:rPr>
              <a:t>. Creatividad </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s-MX" sz="1600" b="0" i="0" u="none" strike="noStrike" cap="none">
                <a:solidFill>
                  <a:srgbClr val="000000"/>
                </a:solidFill>
                <a:latin typeface="Arial"/>
                <a:ea typeface="Arial"/>
                <a:cs typeface="Arial"/>
                <a:sym typeface="Arial"/>
              </a:rPr>
              <a:t>en marcha</a:t>
            </a:r>
            <a:endParaRPr/>
          </a:p>
        </p:txBody>
      </p:sp>
      <p:sp>
        <p:nvSpPr>
          <p:cNvPr id="245" name="Google Shape;245;p12"/>
          <p:cNvSpPr/>
          <p:nvPr/>
        </p:nvSpPr>
        <p:spPr>
          <a:xfrm>
            <a:off x="6966314" y="2246912"/>
            <a:ext cx="2284569"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1200" b="0" i="0" u="none" strike="noStrike" cap="none">
                <a:solidFill>
                  <a:schemeClr val="dk1"/>
                </a:solidFill>
                <a:latin typeface="Arial"/>
                <a:ea typeface="Arial"/>
                <a:cs typeface="Arial"/>
                <a:sym typeface="Arial"/>
              </a:rPr>
              <a:t>Es la puesta en práctica de lo planificado en el diseño del </a:t>
            </a:r>
            <a:endParaRPr/>
          </a:p>
          <a:p>
            <a:pPr marL="0" marR="0" lvl="0" indent="0" algn="just" rtl="0">
              <a:lnSpc>
                <a:spcPct val="150000"/>
              </a:lnSpc>
              <a:spcBef>
                <a:spcPts val="0"/>
              </a:spcBef>
              <a:spcAft>
                <a:spcPts val="0"/>
              </a:spcAft>
              <a:buNone/>
            </a:pPr>
            <a:r>
              <a:rPr lang="es-MX" sz="1200" b="0" i="0" u="none" strike="noStrike" cap="none">
                <a:solidFill>
                  <a:schemeClr val="dk1"/>
                </a:solidFill>
                <a:latin typeface="Arial"/>
                <a:ea typeface="Arial"/>
                <a:cs typeface="Arial"/>
                <a:sym typeface="Arial"/>
              </a:rPr>
              <a:t>proyecto e incluye el monitoreo de las actividades, espacios y tiempos de los responsables de cada actividad.</a:t>
            </a:r>
            <a:endParaRPr sz="1200" b="0" i="0" u="none" strike="noStrike" cap="none">
              <a:solidFill>
                <a:schemeClr val="dk1"/>
              </a:solidFill>
              <a:latin typeface="Arial"/>
              <a:ea typeface="Arial"/>
              <a:cs typeface="Arial"/>
              <a:sym typeface="Arial"/>
            </a:endParaRPr>
          </a:p>
        </p:txBody>
      </p:sp>
      <p:sp>
        <p:nvSpPr>
          <p:cNvPr id="246" name="Google Shape;246;p12"/>
          <p:cNvSpPr/>
          <p:nvPr/>
        </p:nvSpPr>
        <p:spPr>
          <a:xfrm>
            <a:off x="9404840" y="1577346"/>
            <a:ext cx="2446985" cy="584775"/>
          </a:xfrm>
          <a:prstGeom prst="rect">
            <a:avLst/>
          </a:prstGeom>
          <a:solidFill>
            <a:srgbClr val="EFDDD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600" b="1" i="0" u="none" strike="noStrike" cap="none">
                <a:solidFill>
                  <a:srgbClr val="000000"/>
                </a:solidFill>
                <a:latin typeface="Arial"/>
                <a:ea typeface="Arial"/>
                <a:cs typeface="Arial"/>
                <a:sym typeface="Arial"/>
              </a:rPr>
              <a:t>Etapa 5</a:t>
            </a:r>
            <a:r>
              <a:rPr lang="es-MX" sz="1600" b="0" i="0" u="none" strike="noStrike" cap="none">
                <a:solidFill>
                  <a:srgbClr val="000000"/>
                </a:solidFill>
                <a:latin typeface="Arial"/>
                <a:ea typeface="Arial"/>
                <a:cs typeface="Arial"/>
                <a:sym typeface="Arial"/>
              </a:rPr>
              <a:t>. Compartimos y evaluamos lo aprendido</a:t>
            </a:r>
            <a:endParaRPr/>
          </a:p>
        </p:txBody>
      </p:sp>
      <p:sp>
        <p:nvSpPr>
          <p:cNvPr id="247" name="Google Shape;247;p12"/>
          <p:cNvSpPr/>
          <p:nvPr/>
        </p:nvSpPr>
        <p:spPr>
          <a:xfrm>
            <a:off x="9565957" y="2220774"/>
            <a:ext cx="2086767"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1200" b="0" i="0" u="none" strike="noStrike" cap="none">
                <a:solidFill>
                  <a:schemeClr val="dk1"/>
                </a:solidFill>
                <a:latin typeface="Arial"/>
                <a:ea typeface="Arial"/>
                <a:cs typeface="Arial"/>
                <a:sym typeface="Arial"/>
              </a:rPr>
              <a:t>Al concluir el proyecto se propone una actividad para la evaluación final de los resultados, así como el cumplimiento de los objetivos y logros del proyecto.</a:t>
            </a:r>
            <a:endParaRPr sz="1200" b="0" i="0" u="none" strike="noStrike" cap="none">
              <a:solidFill>
                <a:schemeClr val="dk1"/>
              </a:solidFill>
              <a:latin typeface="Arial"/>
              <a:ea typeface="Arial"/>
              <a:cs typeface="Arial"/>
              <a:sym typeface="Arial"/>
            </a:endParaRPr>
          </a:p>
        </p:txBody>
      </p:sp>
      <p:pic>
        <p:nvPicPr>
          <p:cNvPr id="19" name="Google Shape;40;p2" descr="Imagen que contiene Icono&#10;&#10;Descripción generada automáticamente"/>
          <p:cNvPicPr preferRelativeResize="0"/>
          <p:nvPr/>
        </p:nvPicPr>
        <p:blipFill rotWithShape="1">
          <a:blip r:embed="rId3">
            <a:alphaModFix/>
          </a:blip>
          <a:srcRect/>
          <a:stretch/>
        </p:blipFill>
        <p:spPr>
          <a:xfrm>
            <a:off x="874712" y="332509"/>
            <a:ext cx="2053487" cy="527195"/>
          </a:xfrm>
          <a:prstGeom prst="rect">
            <a:avLst/>
          </a:prstGeom>
          <a:noFill/>
          <a:ln>
            <a:noFill/>
          </a:ln>
        </p:spPr>
      </p:pic>
      <p:sp>
        <p:nvSpPr>
          <p:cNvPr id="20" name="Google Shape;212;p10"/>
          <p:cNvSpPr/>
          <p:nvPr/>
        </p:nvSpPr>
        <p:spPr>
          <a:xfrm>
            <a:off x="7658416" y="436067"/>
            <a:ext cx="392928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400" b="1" i="0" u="none" strike="noStrike" cap="none">
                <a:solidFill>
                  <a:srgbClr val="AB0033"/>
                </a:solidFill>
                <a:latin typeface="Encode Sans"/>
                <a:ea typeface="Encode Sans"/>
                <a:cs typeface="Encode Sans"/>
                <a:sym typeface="Encode Sans"/>
              </a:rPr>
              <a:t>Aprendizaje Servicio (AS)</a:t>
            </a:r>
            <a:endParaRPr sz="2400" b="1" i="0" u="none" strike="noStrike" cap="none">
              <a:solidFill>
                <a:srgbClr val="AB0033"/>
              </a:solidFill>
              <a:latin typeface="Encode Sans"/>
              <a:ea typeface="Encode Sans"/>
              <a:cs typeface="Encode Sans"/>
              <a:sym typeface="Encode Sans"/>
            </a:endParaRPr>
          </a:p>
        </p:txBody>
      </p:sp>
      <p:pic>
        <p:nvPicPr>
          <p:cNvPr id="21" name="Picture 2" descr="ผลลัพธ์แห่งการเรียนรู้ (SLOs) | Thai-Chinese International School"/>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7" b="93500" l="6167" r="95167">
                        <a14:foregroundMark x1="14500" y1="45500" x2="68333" y2="82500"/>
                        <a14:foregroundMark x1="12333" y1="83167" x2="83500" y2="21500"/>
                        <a14:foregroundMark x1="22167" y1="36333" x2="74167" y2="66000"/>
                        <a14:foregroundMark x1="31000" y1="70500" x2="67167" y2="70500"/>
                        <a14:foregroundMark x1="11333" y1="49667" x2="24167" y2="56667"/>
                        <a14:foregroundMark x1="15000" y1="59667" x2="38667" y2="12333"/>
                        <a14:foregroundMark x1="38500" y1="11167" x2="44000" y2="15833"/>
                        <a14:foregroundMark x1="20000" y1="16500" x2="31167" y2="24667"/>
                        <a14:foregroundMark x1="44833" y1="25000" x2="70167" y2="36167"/>
                        <a14:foregroundMark x1="31667" y1="25167" x2="36000" y2="31500"/>
                        <a14:foregroundMark x1="11167" y1="47833" x2="17833" y2="55000"/>
                        <a14:foregroundMark x1="12833" y1="58833" x2="25833" y2="49000"/>
                        <a14:foregroundMark x1="18667" y1="44333" x2="20333" y2="55333"/>
                        <a14:foregroundMark x1="10833" y1="55500" x2="29500" y2="52667"/>
                        <a14:foregroundMark x1="19333" y1="62500" x2="24667" y2="53833"/>
                        <a14:foregroundMark x1="21833" y1="56167" x2="25167" y2="60667"/>
                      </a14:backgroundRemoval>
                    </a14:imgEffect>
                  </a14:imgLayer>
                </a14:imgProps>
              </a:ext>
              <a:ext uri="{28A0092B-C50C-407E-A947-70E740481C1C}">
                <a14:useLocalDpi xmlns:a14="http://schemas.microsoft.com/office/drawing/2010/main" val="0"/>
              </a:ext>
            </a:extLst>
          </a:blip>
          <a:srcRect/>
          <a:stretch>
            <a:fillRect/>
          </a:stretch>
        </p:blipFill>
        <p:spPr bwMode="auto">
          <a:xfrm>
            <a:off x="6804536" y="-37172"/>
            <a:ext cx="1052388" cy="10523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mistad - Iconos gratis de red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8889" y="4521061"/>
            <a:ext cx="2161308" cy="21613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cxnSp>
        <p:nvCxnSpPr>
          <p:cNvPr id="253" name="Google Shape;253;p13"/>
          <p:cNvCxnSpPr/>
          <p:nvPr/>
        </p:nvCxnSpPr>
        <p:spPr>
          <a:xfrm rot="10800000">
            <a:off x="849899" y="935760"/>
            <a:ext cx="10561051" cy="0"/>
          </a:xfrm>
          <a:prstGeom prst="straightConnector1">
            <a:avLst/>
          </a:prstGeom>
          <a:noFill/>
          <a:ln w="25400" cap="flat" cmpd="sng">
            <a:solidFill>
              <a:srgbClr val="CAA37C"/>
            </a:solidFill>
            <a:prstDash val="solid"/>
            <a:round/>
            <a:headEnd type="none" w="sm" len="sm"/>
            <a:tailEnd type="none" w="sm" len="sm"/>
          </a:ln>
        </p:spPr>
      </p:cxnSp>
      <p:sp>
        <p:nvSpPr>
          <p:cNvPr id="256" name="Google Shape;256;p13"/>
          <p:cNvSpPr/>
          <p:nvPr/>
        </p:nvSpPr>
        <p:spPr>
          <a:xfrm>
            <a:off x="7051964" y="104803"/>
            <a:ext cx="4358986" cy="83095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s-MX" sz="2400" b="1" i="0" u="none" strike="noStrike" cap="none" dirty="0">
                <a:solidFill>
                  <a:srgbClr val="AB0033"/>
                </a:solidFill>
                <a:latin typeface="Encode Sans"/>
                <a:ea typeface="Encode Sans"/>
                <a:cs typeface="Encode Sans"/>
                <a:sym typeface="Encode Sans"/>
              </a:rPr>
              <a:t>Sobre la evaluación formativa y la calificación</a:t>
            </a:r>
            <a:endParaRPr sz="2400" b="1" i="0" u="none" strike="noStrike" cap="none" dirty="0">
              <a:solidFill>
                <a:srgbClr val="AB0033"/>
              </a:solidFill>
              <a:latin typeface="Encode Sans"/>
              <a:ea typeface="Encode Sans"/>
              <a:cs typeface="Encode Sans"/>
              <a:sym typeface="Encode Sans"/>
            </a:endParaRPr>
          </a:p>
        </p:txBody>
      </p:sp>
      <p:sp>
        <p:nvSpPr>
          <p:cNvPr id="257" name="Google Shape;257;p13"/>
          <p:cNvSpPr/>
          <p:nvPr/>
        </p:nvSpPr>
        <p:spPr>
          <a:xfrm>
            <a:off x="1757474" y="1022437"/>
            <a:ext cx="338256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2400" b="1" i="0" u="none" strike="noStrike" cap="none" dirty="0">
                <a:solidFill>
                  <a:schemeClr val="tx1"/>
                </a:solidFill>
                <a:sym typeface="Arial"/>
              </a:rPr>
              <a:t>Evaluación formativa</a:t>
            </a:r>
            <a:endParaRPr dirty="0">
              <a:solidFill>
                <a:schemeClr val="tx1"/>
              </a:solidFill>
            </a:endParaRPr>
          </a:p>
        </p:txBody>
      </p:sp>
      <p:sp>
        <p:nvSpPr>
          <p:cNvPr id="258" name="Google Shape;258;p13"/>
          <p:cNvSpPr/>
          <p:nvPr/>
        </p:nvSpPr>
        <p:spPr>
          <a:xfrm rot="5400000">
            <a:off x="3196898" y="1406406"/>
            <a:ext cx="349919" cy="484632"/>
          </a:xfrm>
          <a:prstGeom prst="rightArrow">
            <a:avLst>
              <a:gd name="adj1" fmla="val 50000"/>
              <a:gd name="adj2" fmla="val 50000"/>
            </a:avLst>
          </a:prstGeom>
          <a:solidFill>
            <a:srgbClr val="FF3399"/>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9" name="Google Shape;259;p13"/>
          <p:cNvSpPr/>
          <p:nvPr/>
        </p:nvSpPr>
        <p:spPr>
          <a:xfrm>
            <a:off x="874713" y="1966033"/>
            <a:ext cx="5119768" cy="5847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MX" sz="1600" b="0" i="0" u="none" strike="noStrike" cap="none" dirty="0">
                <a:solidFill>
                  <a:schemeClr val="dk1"/>
                </a:solidFill>
                <a:latin typeface="Arial"/>
                <a:ea typeface="Arial"/>
                <a:cs typeface="Arial"/>
                <a:sym typeface="Arial"/>
              </a:rPr>
              <a:t>Se encuentra estrechamente asociada a las actividades de aprendizaje que realizan niñas y niño.</a:t>
            </a:r>
            <a:endParaRPr sz="1600" b="0" i="0" u="none" strike="noStrike" cap="none" dirty="0">
              <a:solidFill>
                <a:schemeClr val="dk1"/>
              </a:solidFill>
              <a:latin typeface="Arial"/>
              <a:ea typeface="Arial"/>
              <a:cs typeface="Arial"/>
              <a:sym typeface="Arial"/>
            </a:endParaRPr>
          </a:p>
        </p:txBody>
      </p:sp>
      <p:sp>
        <p:nvSpPr>
          <p:cNvPr id="260" name="Google Shape;260;p13"/>
          <p:cNvSpPr/>
          <p:nvPr/>
        </p:nvSpPr>
        <p:spPr>
          <a:xfrm>
            <a:off x="901120" y="2708867"/>
            <a:ext cx="5093361" cy="10772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MX" sz="1600" b="0" i="0" u="none" strike="noStrike" cap="none" dirty="0">
                <a:solidFill>
                  <a:schemeClr val="dk1"/>
                </a:solidFill>
                <a:latin typeface="Arial"/>
                <a:ea typeface="Arial"/>
                <a:cs typeface="Arial"/>
                <a:sym typeface="Arial"/>
              </a:rPr>
              <a:t>Los aciertos o dificultades de aprendizaje que muestran al efectuar sus actividades necesitan que cada maestro interprete las razones que subyacen en las mismo.</a:t>
            </a:r>
            <a:endParaRPr sz="1600" b="0" i="0" u="none" strike="noStrike" cap="none" dirty="0">
              <a:solidFill>
                <a:schemeClr val="dk1"/>
              </a:solidFill>
              <a:latin typeface="Arial"/>
              <a:ea typeface="Arial"/>
              <a:cs typeface="Arial"/>
              <a:sym typeface="Arial"/>
            </a:endParaRPr>
          </a:p>
        </p:txBody>
      </p:sp>
      <p:sp>
        <p:nvSpPr>
          <p:cNvPr id="261" name="Google Shape;261;p13"/>
          <p:cNvSpPr/>
          <p:nvPr/>
        </p:nvSpPr>
        <p:spPr>
          <a:xfrm>
            <a:off x="901120" y="4062758"/>
            <a:ext cx="5093361" cy="132343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MX" sz="1600" b="0" i="0" u="none" strike="noStrike" cap="none">
                <a:solidFill>
                  <a:schemeClr val="dk1"/>
                </a:solidFill>
                <a:latin typeface="Arial"/>
                <a:ea typeface="Arial"/>
                <a:cs typeface="Arial"/>
                <a:sym typeface="Arial"/>
              </a:rPr>
              <a:t>Surge del trabajo escolar, requiere que NN estén en disponibilidad de reflexionar sobre sus logros, sus pendientes de trabajar, las dificultades que enfrentan y, sobre todo, sus compromisos personales y grupales para continuar trabajando.</a:t>
            </a:r>
            <a:endParaRPr sz="1600" b="0" i="0" u="none" strike="noStrike" cap="none">
              <a:solidFill>
                <a:schemeClr val="dk1"/>
              </a:solidFill>
              <a:latin typeface="Arial"/>
              <a:ea typeface="Arial"/>
              <a:cs typeface="Arial"/>
              <a:sym typeface="Arial"/>
            </a:endParaRPr>
          </a:p>
        </p:txBody>
      </p:sp>
      <p:sp>
        <p:nvSpPr>
          <p:cNvPr id="262" name="Google Shape;262;p13"/>
          <p:cNvSpPr/>
          <p:nvPr/>
        </p:nvSpPr>
        <p:spPr>
          <a:xfrm>
            <a:off x="7951329" y="1166592"/>
            <a:ext cx="196852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2400" b="1" i="0" u="none" strike="noStrike" cap="none" dirty="0">
                <a:solidFill>
                  <a:schemeClr val="tx1"/>
                </a:solidFill>
                <a:latin typeface="Arial"/>
                <a:ea typeface="Arial"/>
                <a:cs typeface="Arial"/>
                <a:sym typeface="Arial"/>
              </a:rPr>
              <a:t>Calificación</a:t>
            </a:r>
            <a:endParaRPr sz="2400" b="1" i="0" u="none" strike="noStrike" cap="none" dirty="0">
              <a:solidFill>
                <a:schemeClr val="tx1"/>
              </a:solidFill>
              <a:latin typeface="Arial"/>
              <a:ea typeface="Arial"/>
              <a:cs typeface="Arial"/>
              <a:sym typeface="Arial"/>
            </a:endParaRPr>
          </a:p>
        </p:txBody>
      </p:sp>
      <p:sp>
        <p:nvSpPr>
          <p:cNvPr id="263" name="Google Shape;263;p13"/>
          <p:cNvSpPr/>
          <p:nvPr/>
        </p:nvSpPr>
        <p:spPr>
          <a:xfrm rot="5400000">
            <a:off x="8699860" y="1560901"/>
            <a:ext cx="349919" cy="484632"/>
          </a:xfrm>
          <a:prstGeom prst="rightArrow">
            <a:avLst>
              <a:gd name="adj1" fmla="val 50000"/>
              <a:gd name="adj2" fmla="val 50000"/>
            </a:avLst>
          </a:prstGeom>
          <a:solidFill>
            <a:srgbClr val="00B0F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4" name="Google Shape;264;p13"/>
          <p:cNvSpPr/>
          <p:nvPr/>
        </p:nvSpPr>
        <p:spPr>
          <a:xfrm>
            <a:off x="6522278" y="2179391"/>
            <a:ext cx="4888672" cy="329320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MX" sz="1600" b="0" i="0" u="none" strike="noStrike" cap="none" dirty="0">
                <a:solidFill>
                  <a:schemeClr val="dk1"/>
                </a:solidFill>
                <a:latin typeface="Arial"/>
                <a:ea typeface="Arial"/>
                <a:cs typeface="Arial"/>
                <a:sym typeface="Arial"/>
              </a:rPr>
              <a:t>El maestro determinará para cada periodo de calificación las evidencias que tomará en cuenta para ello: </a:t>
            </a:r>
            <a:endParaRPr sz="1600" b="0" i="0" u="none" strike="noStrike" cap="none" dirty="0">
              <a:solidFill>
                <a:schemeClr val="dk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a:buChar char="•"/>
            </a:pPr>
            <a:r>
              <a:rPr lang="es-MX" sz="1600" b="0" i="0" u="none" strike="noStrike" cap="none" dirty="0">
                <a:solidFill>
                  <a:schemeClr val="dk1"/>
                </a:solidFill>
                <a:latin typeface="Arial"/>
                <a:ea typeface="Arial"/>
                <a:cs typeface="Arial"/>
                <a:sym typeface="Arial"/>
              </a:rPr>
              <a:t>trabajos escritos</a:t>
            </a:r>
            <a:endParaRPr dirty="0"/>
          </a:p>
          <a:p>
            <a:pPr marL="285750" marR="0" lvl="0" indent="-285750" algn="just" rtl="0">
              <a:lnSpc>
                <a:spcPct val="100000"/>
              </a:lnSpc>
              <a:spcBef>
                <a:spcPts val="0"/>
              </a:spcBef>
              <a:spcAft>
                <a:spcPts val="0"/>
              </a:spcAft>
              <a:buClr>
                <a:srgbClr val="000000"/>
              </a:buClr>
              <a:buSzPts val="1600"/>
              <a:buFont typeface="Arial"/>
              <a:buChar char="•"/>
            </a:pPr>
            <a:r>
              <a:rPr lang="es-MX" sz="1600" b="0" i="0" u="none" strike="noStrike" cap="none" dirty="0" err="1">
                <a:solidFill>
                  <a:schemeClr val="dk1"/>
                </a:solidFill>
                <a:latin typeface="Arial"/>
                <a:ea typeface="Arial"/>
                <a:cs typeface="Arial"/>
                <a:sym typeface="Arial"/>
              </a:rPr>
              <a:t>elaboración</a:t>
            </a:r>
            <a:r>
              <a:rPr lang="es-MX" sz="1600" b="0" i="0" u="none" strike="noStrike" cap="none" dirty="0">
                <a:solidFill>
                  <a:schemeClr val="dk1"/>
                </a:solidFill>
                <a:latin typeface="Arial"/>
                <a:ea typeface="Arial"/>
                <a:cs typeface="Arial"/>
                <a:sym typeface="Arial"/>
              </a:rPr>
              <a:t> de </a:t>
            </a:r>
            <a:r>
              <a:rPr lang="es-MX" sz="1600" b="0" i="0" u="none" strike="noStrike" cap="none" dirty="0" err="1">
                <a:solidFill>
                  <a:schemeClr val="dk1"/>
                </a:solidFill>
                <a:latin typeface="Arial"/>
                <a:ea typeface="Arial"/>
                <a:cs typeface="Arial"/>
                <a:sym typeface="Arial"/>
              </a:rPr>
              <a:t>periódico</a:t>
            </a:r>
            <a:r>
              <a:rPr lang="es-MX" sz="1600" b="0" i="0" u="none" strike="noStrike" cap="none" dirty="0">
                <a:solidFill>
                  <a:schemeClr val="dk1"/>
                </a:solidFill>
                <a:latin typeface="Arial"/>
                <a:ea typeface="Arial"/>
                <a:cs typeface="Arial"/>
                <a:sym typeface="Arial"/>
              </a:rPr>
              <a:t> mural</a:t>
            </a:r>
            <a:endParaRPr dirty="0"/>
          </a:p>
          <a:p>
            <a:pPr marL="285750" marR="0" lvl="0" indent="-285750" algn="just" rtl="0">
              <a:lnSpc>
                <a:spcPct val="100000"/>
              </a:lnSpc>
              <a:spcBef>
                <a:spcPts val="0"/>
              </a:spcBef>
              <a:spcAft>
                <a:spcPts val="0"/>
              </a:spcAft>
              <a:buClr>
                <a:srgbClr val="000000"/>
              </a:buClr>
              <a:buSzPts val="1600"/>
              <a:buFont typeface="Arial"/>
              <a:buChar char="•"/>
            </a:pPr>
            <a:r>
              <a:rPr lang="es-MX" sz="1600" b="0" i="0" u="none" strike="noStrike" cap="none" dirty="0" err="1">
                <a:solidFill>
                  <a:schemeClr val="dk1"/>
                </a:solidFill>
                <a:latin typeface="Arial"/>
                <a:ea typeface="Arial"/>
                <a:cs typeface="Arial"/>
                <a:sym typeface="Arial"/>
              </a:rPr>
              <a:t>resolución</a:t>
            </a:r>
            <a:r>
              <a:rPr lang="es-MX" sz="1600" b="0" i="0" u="none" strike="noStrike" cap="none" dirty="0">
                <a:solidFill>
                  <a:schemeClr val="dk1"/>
                </a:solidFill>
                <a:latin typeface="Arial"/>
                <a:ea typeface="Arial"/>
                <a:cs typeface="Arial"/>
                <a:sym typeface="Arial"/>
              </a:rPr>
              <a:t> de ejercicios</a:t>
            </a:r>
            <a:endParaRPr dirty="0"/>
          </a:p>
          <a:p>
            <a:pPr marL="285750" marR="0" lvl="0" indent="-285750" algn="just" rtl="0">
              <a:lnSpc>
                <a:spcPct val="100000"/>
              </a:lnSpc>
              <a:spcBef>
                <a:spcPts val="0"/>
              </a:spcBef>
              <a:spcAft>
                <a:spcPts val="0"/>
              </a:spcAft>
              <a:buClr>
                <a:srgbClr val="000000"/>
              </a:buClr>
              <a:buSzPts val="1600"/>
              <a:buFont typeface="Arial"/>
              <a:buChar char="•"/>
            </a:pPr>
            <a:r>
              <a:rPr lang="es-MX" sz="1600" b="0" i="0" u="none" strike="noStrike" cap="none" dirty="0">
                <a:solidFill>
                  <a:schemeClr val="dk1"/>
                </a:solidFill>
                <a:latin typeface="Arial"/>
                <a:ea typeface="Arial"/>
                <a:cs typeface="Arial"/>
                <a:sym typeface="Arial"/>
              </a:rPr>
              <a:t>tareas específicas</a:t>
            </a:r>
            <a:endParaRPr dirty="0"/>
          </a:p>
          <a:p>
            <a:pPr marL="285750" marR="0" lvl="0" indent="-285750" algn="just" rtl="0">
              <a:lnSpc>
                <a:spcPct val="100000"/>
              </a:lnSpc>
              <a:spcBef>
                <a:spcPts val="0"/>
              </a:spcBef>
              <a:spcAft>
                <a:spcPts val="0"/>
              </a:spcAft>
              <a:buClr>
                <a:srgbClr val="000000"/>
              </a:buClr>
              <a:buSzPts val="1600"/>
              <a:buFont typeface="Arial"/>
              <a:buChar char="•"/>
            </a:pPr>
            <a:r>
              <a:rPr lang="es-MX" sz="1600" b="0" i="0" u="none" strike="noStrike" cap="none" dirty="0" err="1">
                <a:solidFill>
                  <a:schemeClr val="dk1"/>
                </a:solidFill>
                <a:latin typeface="Arial"/>
                <a:ea typeface="Arial"/>
                <a:cs typeface="Arial"/>
                <a:sym typeface="Arial"/>
              </a:rPr>
              <a:t>resolución</a:t>
            </a:r>
            <a:r>
              <a:rPr lang="es-MX" sz="1600" b="0" i="0" u="none" strike="noStrike" cap="none" dirty="0">
                <a:solidFill>
                  <a:schemeClr val="dk1"/>
                </a:solidFill>
                <a:latin typeface="Arial"/>
                <a:ea typeface="Arial"/>
                <a:cs typeface="Arial"/>
                <a:sym typeface="Arial"/>
              </a:rPr>
              <a:t> de un examen. </a:t>
            </a:r>
            <a:endParaRPr sz="16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r>
              <a:rPr lang="es-MX" sz="1600" b="0" i="0" u="none" strike="noStrike" cap="none" dirty="0">
                <a:solidFill>
                  <a:schemeClr val="dk1"/>
                </a:solidFill>
                <a:latin typeface="Arial"/>
                <a:ea typeface="Arial"/>
                <a:cs typeface="Arial"/>
                <a:sym typeface="Arial"/>
              </a:rPr>
              <a:t>O algunos instrumentos como: </a:t>
            </a:r>
            <a:endParaRPr dirty="0"/>
          </a:p>
          <a:p>
            <a:pPr marL="285750" marR="0" lvl="0" indent="-285750" algn="just" rtl="0">
              <a:lnSpc>
                <a:spcPct val="100000"/>
              </a:lnSpc>
              <a:spcBef>
                <a:spcPts val="0"/>
              </a:spcBef>
              <a:spcAft>
                <a:spcPts val="0"/>
              </a:spcAft>
              <a:buClr>
                <a:srgbClr val="000000"/>
              </a:buClr>
              <a:buSzPts val="1600"/>
              <a:buFont typeface="Arial"/>
              <a:buChar char="•"/>
            </a:pPr>
            <a:r>
              <a:rPr lang="es-MX" sz="1600" b="0" i="0" u="none" strike="noStrike" cap="none" dirty="0">
                <a:solidFill>
                  <a:schemeClr val="dk1"/>
                </a:solidFill>
                <a:latin typeface="Arial"/>
                <a:ea typeface="Arial"/>
                <a:cs typeface="Arial"/>
                <a:sym typeface="Arial"/>
              </a:rPr>
              <a:t>portafolio</a:t>
            </a:r>
            <a:endParaRPr sz="1600" b="0" i="0" u="none" strike="noStrike" cap="none" dirty="0">
              <a:solidFill>
                <a:schemeClr val="dk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a:buChar char="•"/>
            </a:pPr>
            <a:r>
              <a:rPr lang="es-MX" sz="1600" b="0" i="0" u="none" strike="noStrike" cap="none" dirty="0" err="1">
                <a:solidFill>
                  <a:schemeClr val="dk1"/>
                </a:solidFill>
                <a:latin typeface="Arial"/>
                <a:ea typeface="Arial"/>
                <a:cs typeface="Arial"/>
                <a:sym typeface="Arial"/>
              </a:rPr>
              <a:t>rúbrica</a:t>
            </a:r>
            <a:endParaRPr sz="1600" b="0" i="0" u="none" strike="noStrike" cap="none" dirty="0">
              <a:solidFill>
                <a:schemeClr val="dk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a:buChar char="•"/>
            </a:pPr>
            <a:r>
              <a:rPr lang="es-MX" sz="1600" b="0" i="0" u="none" strike="noStrike" cap="none" dirty="0">
                <a:solidFill>
                  <a:schemeClr val="dk1"/>
                </a:solidFill>
                <a:latin typeface="Arial"/>
                <a:ea typeface="Arial"/>
                <a:cs typeface="Arial"/>
                <a:sym typeface="Arial"/>
              </a:rPr>
              <a:t>lista de cotejo. (Primaria y Secundaria)</a:t>
            </a:r>
            <a:endParaRPr sz="1600" b="0" i="0" u="none" strike="noStrike" cap="none" dirty="0">
              <a:solidFill>
                <a:schemeClr val="dk1"/>
              </a:solidFill>
              <a:latin typeface="Arial"/>
              <a:ea typeface="Arial"/>
              <a:cs typeface="Arial"/>
              <a:sym typeface="Arial"/>
            </a:endParaRPr>
          </a:p>
        </p:txBody>
      </p:sp>
      <p:pic>
        <p:nvPicPr>
          <p:cNvPr id="265" name="Google Shape;265;p13"/>
          <p:cNvPicPr preferRelativeResize="0"/>
          <p:nvPr/>
        </p:nvPicPr>
        <p:blipFill rotWithShape="1">
          <a:blip r:embed="rId3">
            <a:alphaModFix/>
          </a:blip>
          <a:srcRect/>
          <a:stretch/>
        </p:blipFill>
        <p:spPr>
          <a:xfrm>
            <a:off x="10383324" y="4974811"/>
            <a:ext cx="1555423" cy="1741419"/>
          </a:xfrm>
          <a:prstGeom prst="rect">
            <a:avLst/>
          </a:prstGeom>
          <a:noFill/>
          <a:ln>
            <a:noFill/>
          </a:ln>
        </p:spPr>
      </p:pic>
      <p:pic>
        <p:nvPicPr>
          <p:cNvPr id="15" name="Google Shape;40;p2" descr="Imagen que contiene Icono&#10;&#10;Descripción generada automáticamente"/>
          <p:cNvPicPr preferRelativeResize="0"/>
          <p:nvPr/>
        </p:nvPicPr>
        <p:blipFill rotWithShape="1">
          <a:blip r:embed="rId4">
            <a:alphaModFix/>
          </a:blip>
          <a:srcRect/>
          <a:stretch/>
        </p:blipFill>
        <p:spPr>
          <a:xfrm>
            <a:off x="874712" y="332509"/>
            <a:ext cx="2053487" cy="527195"/>
          </a:xfrm>
          <a:prstGeom prst="rect">
            <a:avLst/>
          </a:prstGeom>
          <a:noFill/>
          <a:ln>
            <a:noFill/>
          </a:ln>
        </p:spPr>
      </p:pic>
      <p:pic>
        <p:nvPicPr>
          <p:cNvPr id="16" name="Google Shape;39;p2"/>
          <p:cNvPicPr preferRelativeResize="0"/>
          <p:nvPr/>
        </p:nvPicPr>
        <p:blipFill rotWithShape="1">
          <a:blip r:embed="rId5">
            <a:alphaModFix/>
          </a:blip>
          <a:srcRect/>
          <a:stretch/>
        </p:blipFill>
        <p:spPr>
          <a:xfrm>
            <a:off x="236567" y="5597240"/>
            <a:ext cx="760959" cy="1094566"/>
          </a:xfrm>
          <a:prstGeom prst="rect">
            <a:avLst/>
          </a:prstGeom>
          <a:noFill/>
          <a:ln>
            <a:noFill/>
          </a:ln>
        </p:spPr>
      </p:pic>
      <p:pic>
        <p:nvPicPr>
          <p:cNvPr id="2050" name="Picture 2" descr="7 formas de realizar evaluaciones formativas en su aula virtual"/>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6912" b="77941" l="34091" r="68636">
                        <a14:foregroundMark x1="35273" y1="36618" x2="45545" y2="27941"/>
                        <a14:foregroundMark x1="34727" y1="36618" x2="47000" y2="49559"/>
                        <a14:foregroundMark x1="36818" y1="53088" x2="44636" y2="56912"/>
                        <a14:foregroundMark x1="38727" y1="65294" x2="47273" y2="57353"/>
                        <a14:foregroundMark x1="42545" y1="73676" x2="47727" y2="65294"/>
                        <a14:foregroundMark x1="45364" y1="74559" x2="46091" y2="66765"/>
                        <a14:foregroundMark x1="54455" y1="66324" x2="48273" y2="60588"/>
                        <a14:foregroundMark x1="47182" y1="36176" x2="48636" y2="44559"/>
                        <a14:foregroundMark x1="63182" y1="18971" x2="64000" y2="19118"/>
                        <a14:foregroundMark x1="62909" y1="63676" x2="67818" y2="63235"/>
                        <a14:foregroundMark x1="67818" y1="42059" x2="67818" y2="63235"/>
                      </a14:backgroundRemoval>
                    </a14:imgEffect>
                  </a14:imgLayer>
                </a14:imgProps>
              </a:ext>
              <a:ext uri="{28A0092B-C50C-407E-A947-70E740481C1C}">
                <a14:useLocalDpi xmlns:a14="http://schemas.microsoft.com/office/drawing/2010/main" val="0"/>
              </a:ext>
            </a:extLst>
          </a:blip>
          <a:srcRect l="33424" t="17402" r="30212" b="20780"/>
          <a:stretch/>
        </p:blipFill>
        <p:spPr bwMode="auto">
          <a:xfrm>
            <a:off x="6615373" y="0"/>
            <a:ext cx="873181" cy="9176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backgroundRemoval t="4667" b="96000" l="9936" r="93269">
                        <a14:foregroundMark x1="22756" y1="33333" x2="26603" y2="38667"/>
                        <a14:foregroundMark x1="29487" y1="31667" x2="29487" y2="38667"/>
                        <a14:foregroundMark x1="38141" y1="34000" x2="32692" y2="38667"/>
                      </a14:backgroundRemoval>
                    </a14:imgEffect>
                  </a14:imgLayer>
                </a14:imgProps>
              </a:ext>
            </a:extLst>
          </a:blip>
          <a:stretch>
            <a:fillRect/>
          </a:stretch>
        </p:blipFill>
        <p:spPr>
          <a:xfrm>
            <a:off x="1302326" y="3227600"/>
            <a:ext cx="2511343" cy="2414753"/>
          </a:xfrm>
          <a:prstGeom prst="rect">
            <a:avLst/>
          </a:prstGeom>
        </p:spPr>
      </p:pic>
      <p:cxnSp>
        <p:nvCxnSpPr>
          <p:cNvPr id="37" name="Google Shape;37;p2"/>
          <p:cNvCxnSpPr/>
          <p:nvPr/>
        </p:nvCxnSpPr>
        <p:spPr>
          <a:xfrm rot="10800000">
            <a:off x="849899" y="935760"/>
            <a:ext cx="10561051" cy="0"/>
          </a:xfrm>
          <a:prstGeom prst="straightConnector1">
            <a:avLst/>
          </a:prstGeom>
          <a:noFill/>
          <a:ln w="25400" cap="flat" cmpd="sng">
            <a:solidFill>
              <a:srgbClr val="CAA37C"/>
            </a:solidFill>
            <a:prstDash val="solid"/>
            <a:round/>
            <a:headEnd type="none" w="sm" len="sm"/>
            <a:tailEnd type="none" w="sm" len="sm"/>
          </a:ln>
        </p:spPr>
      </p:cxnSp>
      <p:sp>
        <p:nvSpPr>
          <p:cNvPr id="38" name="Google Shape;38;p2"/>
          <p:cNvSpPr txBox="1"/>
          <p:nvPr/>
        </p:nvSpPr>
        <p:spPr>
          <a:xfrm>
            <a:off x="7578436" y="332509"/>
            <a:ext cx="3832514" cy="22779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2400"/>
              <a:buFont typeface="Arial"/>
              <a:buNone/>
            </a:pPr>
            <a:r>
              <a:rPr lang="es-MX" sz="2400" b="1" i="0" u="none" strike="noStrike" cap="none" dirty="0">
                <a:solidFill>
                  <a:srgbClr val="AB0033"/>
                </a:solidFill>
                <a:latin typeface="+mn-lt"/>
                <a:ea typeface="Encode Sans"/>
                <a:cs typeface="Encode Sans"/>
                <a:sym typeface="Encode Sans"/>
              </a:rPr>
              <a:t>Metodologías didácticas </a:t>
            </a:r>
            <a:endParaRPr dirty="0">
              <a:latin typeface="+mn-lt"/>
            </a:endParaRPr>
          </a:p>
        </p:txBody>
      </p:sp>
      <p:pic>
        <p:nvPicPr>
          <p:cNvPr id="39" name="Google Shape;39;p2"/>
          <p:cNvPicPr preferRelativeResize="0"/>
          <p:nvPr/>
        </p:nvPicPr>
        <p:blipFill rotWithShape="1">
          <a:blip r:embed="rId5">
            <a:alphaModFix/>
          </a:blip>
          <a:srcRect/>
          <a:stretch/>
        </p:blipFill>
        <p:spPr>
          <a:xfrm>
            <a:off x="236567" y="5597240"/>
            <a:ext cx="760959" cy="1094566"/>
          </a:xfrm>
          <a:prstGeom prst="rect">
            <a:avLst/>
          </a:prstGeom>
          <a:noFill/>
          <a:ln>
            <a:noFill/>
          </a:ln>
        </p:spPr>
      </p:pic>
      <p:pic>
        <p:nvPicPr>
          <p:cNvPr id="40" name="Google Shape;40;p2" descr="Imagen que contiene Icono&#10;&#10;Descripción generada automáticamente"/>
          <p:cNvPicPr preferRelativeResize="0"/>
          <p:nvPr/>
        </p:nvPicPr>
        <p:blipFill rotWithShape="1">
          <a:blip r:embed="rId6">
            <a:alphaModFix/>
          </a:blip>
          <a:srcRect/>
          <a:stretch/>
        </p:blipFill>
        <p:spPr>
          <a:xfrm>
            <a:off x="874712" y="332509"/>
            <a:ext cx="2053487" cy="527195"/>
          </a:xfrm>
          <a:prstGeom prst="rect">
            <a:avLst/>
          </a:prstGeom>
          <a:noFill/>
          <a:ln>
            <a:noFill/>
          </a:ln>
        </p:spPr>
      </p:pic>
      <p:sp>
        <p:nvSpPr>
          <p:cNvPr id="41" name="Google Shape;41;p2"/>
          <p:cNvSpPr/>
          <p:nvPr/>
        </p:nvSpPr>
        <p:spPr>
          <a:xfrm>
            <a:off x="3675308" y="1700399"/>
            <a:ext cx="7665149" cy="364715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2200" b="0" i="0" u="none" strike="noStrike" cap="none" dirty="0">
                <a:solidFill>
                  <a:srgbClr val="000000"/>
                </a:solidFill>
                <a:latin typeface="+mn-lt"/>
                <a:ea typeface="Encode Sans"/>
                <a:cs typeface="Encode Sans"/>
                <a:sym typeface="Encode Sans"/>
              </a:rPr>
              <a:t>Las </a:t>
            </a:r>
            <a:r>
              <a:rPr lang="es-MX" sz="2200" b="1" i="0" u="none" strike="noStrike" cap="none" dirty="0">
                <a:solidFill>
                  <a:srgbClr val="000000"/>
                </a:solidFill>
                <a:latin typeface="+mn-lt"/>
                <a:ea typeface="Encode Sans"/>
                <a:cs typeface="Encode Sans"/>
                <a:sym typeface="Encode Sans"/>
              </a:rPr>
              <a:t>metodologías didácticas</a:t>
            </a:r>
            <a:r>
              <a:rPr lang="es-MX" sz="2200" b="0" i="0" u="none" strike="noStrike" cap="none" dirty="0">
                <a:solidFill>
                  <a:srgbClr val="000000"/>
                </a:solidFill>
                <a:latin typeface="+mn-lt"/>
                <a:ea typeface="Encode Sans"/>
                <a:cs typeface="Encode Sans"/>
                <a:sym typeface="Encode Sans"/>
              </a:rPr>
              <a:t> se pueden emplear en el ejercicio de la práctica docentes para coadyuvar a que las y los estudiantes </a:t>
            </a:r>
            <a:r>
              <a:rPr lang="es-MX" sz="2200" b="1" i="0" u="none" strike="noStrike" cap="none" dirty="0">
                <a:solidFill>
                  <a:srgbClr val="000000"/>
                </a:solidFill>
                <a:latin typeface="+mn-lt"/>
                <a:ea typeface="Encode Sans"/>
                <a:cs typeface="Encode Sans"/>
                <a:sym typeface="Encode Sans"/>
              </a:rPr>
              <a:t>se reconozcan como sujetos que forman parte de una comunidad</a:t>
            </a:r>
            <a:r>
              <a:rPr lang="es-MX" sz="2200" b="0" i="0" u="none" strike="noStrike" cap="none" dirty="0">
                <a:solidFill>
                  <a:srgbClr val="000000"/>
                </a:solidFill>
                <a:latin typeface="+mn-lt"/>
                <a:ea typeface="Encode Sans"/>
                <a:cs typeface="Encode Sans"/>
                <a:sym typeface="Encode Sans"/>
              </a:rPr>
              <a:t>, a la cual pueden contribuir desde la escuela en su mejoramiento o en la conservación de </a:t>
            </a:r>
            <a:r>
              <a:rPr lang="es-MX" sz="2200" b="1" i="0" u="none" strike="noStrike" cap="none" dirty="0">
                <a:solidFill>
                  <a:srgbClr val="000000"/>
                </a:solidFill>
                <a:latin typeface="+mn-lt"/>
                <a:ea typeface="Encode Sans"/>
                <a:cs typeface="Encode Sans"/>
                <a:sym typeface="Encode Sans"/>
              </a:rPr>
              <a:t>saberes, tradiciones y creencias, a partir de la colaboración.</a:t>
            </a:r>
            <a:endParaRPr sz="2200" b="1" i="0" u="none" strike="noStrike" cap="none" dirty="0">
              <a:solidFill>
                <a:srgbClr val="000000"/>
              </a:solidFill>
              <a:latin typeface="+mn-lt"/>
              <a:ea typeface="Encode Sans"/>
              <a:cs typeface="Encode Sans"/>
              <a:sym typeface="Encode Sans"/>
            </a:endParaRPr>
          </a:p>
        </p:txBody>
      </p:sp>
      <p:pic>
        <p:nvPicPr>
          <p:cNvPr id="1028" name="Picture 4" descr="Ágil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6439" y="55419"/>
            <a:ext cx="831272" cy="83127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8">
            <a:extLst>
              <a:ext uri="{BEBA8EAE-BF5A-486C-A8C5-ECC9F3942E4B}">
                <a14:imgProps xmlns:a14="http://schemas.microsoft.com/office/drawing/2010/main">
                  <a14:imgLayer r:embed="rId9">
                    <a14:imgEffect>
                      <a14:backgroundRemoval t="3887" b="91873" l="9524" r="89524"/>
                    </a14:imgEffect>
                  </a14:imgLayer>
                </a14:imgProps>
              </a:ext>
            </a:extLst>
          </a:blip>
          <a:stretch>
            <a:fillRect/>
          </a:stretch>
        </p:blipFill>
        <p:spPr>
          <a:xfrm>
            <a:off x="278129" y="1486399"/>
            <a:ext cx="2483819" cy="223149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cxnSp>
        <p:nvCxnSpPr>
          <p:cNvPr id="47" name="Google Shape;47;p3"/>
          <p:cNvCxnSpPr/>
          <p:nvPr/>
        </p:nvCxnSpPr>
        <p:spPr>
          <a:xfrm rot="10800000">
            <a:off x="849899" y="935760"/>
            <a:ext cx="10561051" cy="0"/>
          </a:xfrm>
          <a:prstGeom prst="straightConnector1">
            <a:avLst/>
          </a:prstGeom>
          <a:noFill/>
          <a:ln w="25400" cap="flat" cmpd="sng">
            <a:solidFill>
              <a:srgbClr val="CAA37C"/>
            </a:solidFill>
            <a:prstDash val="solid"/>
            <a:round/>
            <a:headEnd type="none" w="sm" len="sm"/>
            <a:tailEnd type="none" w="sm" len="sm"/>
          </a:ln>
        </p:spPr>
      </p:cxnSp>
      <p:sp>
        <p:nvSpPr>
          <p:cNvPr id="51" name="Google Shape;51;p3"/>
          <p:cNvSpPr/>
          <p:nvPr/>
        </p:nvSpPr>
        <p:spPr>
          <a:xfrm>
            <a:off x="1073185" y="1145532"/>
            <a:ext cx="10114477"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s-MX" sz="2200" b="1" i="0" u="none" strike="noStrike" cap="none" dirty="0">
                <a:solidFill>
                  <a:srgbClr val="000000"/>
                </a:solidFill>
                <a:latin typeface="+mn-lt"/>
                <a:ea typeface="Encode Sans"/>
                <a:cs typeface="Encode Sans"/>
                <a:sym typeface="Encode Sans"/>
              </a:rPr>
              <a:t>Las metodologías didácticas que podrán consultar en el documento son:</a:t>
            </a:r>
            <a:endParaRPr sz="2200" b="1" i="0" u="none" strike="noStrike" cap="none" dirty="0">
              <a:solidFill>
                <a:srgbClr val="000000"/>
              </a:solidFill>
              <a:latin typeface="+mn-lt"/>
              <a:ea typeface="Encode Sans"/>
              <a:cs typeface="Encode Sans"/>
              <a:sym typeface="Encode Sans"/>
            </a:endParaRPr>
          </a:p>
        </p:txBody>
      </p:sp>
      <p:sp>
        <p:nvSpPr>
          <p:cNvPr id="52" name="Google Shape;52;p3"/>
          <p:cNvSpPr/>
          <p:nvPr/>
        </p:nvSpPr>
        <p:spPr>
          <a:xfrm>
            <a:off x="3023592" y="3911602"/>
            <a:ext cx="3896007" cy="553957"/>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buClr>
                <a:srgbClr val="000000"/>
              </a:buClr>
              <a:buSzPts val="2400"/>
            </a:pPr>
            <a:r>
              <a:rPr lang="es-MX" sz="2000" b="1" i="0" u="none" strike="noStrike" cap="none" dirty="0" smtClean="0">
                <a:solidFill>
                  <a:srgbClr val="FF3399"/>
                </a:solidFill>
                <a:sym typeface="Arial"/>
              </a:rPr>
              <a:t>Aprendizaje </a:t>
            </a:r>
            <a:r>
              <a:rPr lang="es-MX" sz="2000" b="1" i="0" u="none" strike="noStrike" cap="none" dirty="0">
                <a:solidFill>
                  <a:srgbClr val="FF3399"/>
                </a:solidFill>
                <a:sym typeface="Arial"/>
              </a:rPr>
              <a:t>Servicio (AS)</a:t>
            </a:r>
            <a:endParaRPr sz="2000" dirty="0">
              <a:solidFill>
                <a:srgbClr val="FF3399"/>
              </a:solidFill>
            </a:endParaRPr>
          </a:p>
        </p:txBody>
      </p:sp>
      <p:pic>
        <p:nvPicPr>
          <p:cNvPr id="53" name="Google Shape;53;p3"/>
          <p:cNvPicPr preferRelativeResize="0"/>
          <p:nvPr/>
        </p:nvPicPr>
        <p:blipFill rotWithShape="1">
          <a:blip r:embed="rId3">
            <a:alphaModFix/>
          </a:blip>
          <a:srcRect/>
          <a:stretch/>
        </p:blipFill>
        <p:spPr>
          <a:xfrm>
            <a:off x="9094875" y="1745696"/>
            <a:ext cx="2595135" cy="3568028"/>
          </a:xfrm>
          <a:prstGeom prst="rect">
            <a:avLst/>
          </a:prstGeom>
          <a:noFill/>
          <a:ln>
            <a:noFill/>
          </a:ln>
        </p:spPr>
      </p:pic>
      <p:pic>
        <p:nvPicPr>
          <p:cNvPr id="9" name="Google Shape;40;p2" descr="Imagen que contiene Icono&#10;&#10;Descripción generada automáticamente"/>
          <p:cNvPicPr preferRelativeResize="0"/>
          <p:nvPr/>
        </p:nvPicPr>
        <p:blipFill rotWithShape="1">
          <a:blip r:embed="rId4">
            <a:alphaModFix/>
          </a:blip>
          <a:srcRect/>
          <a:stretch/>
        </p:blipFill>
        <p:spPr>
          <a:xfrm>
            <a:off x="874712" y="332509"/>
            <a:ext cx="2053487" cy="527195"/>
          </a:xfrm>
          <a:prstGeom prst="rect">
            <a:avLst/>
          </a:prstGeom>
          <a:noFill/>
          <a:ln>
            <a:noFill/>
          </a:ln>
        </p:spPr>
      </p:pic>
      <p:pic>
        <p:nvPicPr>
          <p:cNvPr id="10" name="Google Shape;39;p2"/>
          <p:cNvPicPr preferRelativeResize="0"/>
          <p:nvPr/>
        </p:nvPicPr>
        <p:blipFill rotWithShape="1">
          <a:blip r:embed="rId5">
            <a:alphaModFix/>
          </a:blip>
          <a:srcRect/>
          <a:stretch/>
        </p:blipFill>
        <p:spPr>
          <a:xfrm>
            <a:off x="236567" y="5597240"/>
            <a:ext cx="760959" cy="1094566"/>
          </a:xfrm>
          <a:prstGeom prst="rect">
            <a:avLst/>
          </a:prstGeom>
          <a:noFill/>
          <a:ln>
            <a:noFill/>
          </a:ln>
        </p:spPr>
      </p:pic>
      <p:pic>
        <p:nvPicPr>
          <p:cNvPr id="11" name="Picture 4" descr="Ágil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439" y="55419"/>
            <a:ext cx="831272" cy="831273"/>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cono de línea de vector de metodología en blanco 1918960 Vector en Vecteezy"/>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5510">
                        <a14:foregroundMark x1="36633" y1="31633" x2="64694" y2="69796"/>
                        <a14:foregroundMark x1="33673" y1="61939" x2="57143" y2="29592"/>
                        <a14:foregroundMark x1="48061" y1="27245" x2="51735" y2="75612"/>
                        <a14:foregroundMark x1="25918" y1="41020" x2="71633" y2="53980"/>
                        <a14:foregroundMark x1="31735" y1="55408" x2="38571" y2="45612"/>
                        <a14:foregroundMark x1="33980" y1="34082" x2="72143" y2="50816"/>
                        <a14:foregroundMark x1="54286" y1="27245" x2="48163" y2="75408"/>
                        <a14:foregroundMark x1="72959" y1="63163" x2="57245" y2="50408"/>
                        <a14:foregroundMark x1="71020" y1="35408" x2="70510" y2="41633"/>
                        <a14:foregroundMark x1="67959" y1="38061" x2="74592" y2="38367"/>
                        <a14:foregroundMark x1="57959" y1="32755" x2="66020" y2="44388"/>
                        <a14:foregroundMark x1="60408" y1="68163" x2="63367" y2="70714"/>
                      </a14:backgroundRemoval>
                    </a14:imgEffect>
                  </a14:imgLayer>
                </a14:imgProps>
              </a:ext>
              <a:ext uri="{28A0092B-C50C-407E-A947-70E740481C1C}">
                <a14:useLocalDpi xmlns:a14="http://schemas.microsoft.com/office/drawing/2010/main" val="0"/>
              </a:ext>
            </a:extLst>
          </a:blip>
          <a:srcRect l="24308" t="24839" r="24189" b="23213"/>
          <a:stretch/>
        </p:blipFill>
        <p:spPr bwMode="auto">
          <a:xfrm>
            <a:off x="421371" y="1891904"/>
            <a:ext cx="502348" cy="50669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964123" y="1891904"/>
            <a:ext cx="5955476" cy="496996"/>
          </a:xfrm>
          <a:prstGeom prst="rect">
            <a:avLst/>
          </a:prstGeom>
        </p:spPr>
        <p:txBody>
          <a:bodyPr wrap="none">
            <a:spAutoFit/>
          </a:bodyPr>
          <a:lstStyle/>
          <a:p>
            <a:pPr lvl="0">
              <a:lnSpc>
                <a:spcPct val="150000"/>
              </a:lnSpc>
              <a:buSzPts val="2400"/>
            </a:pPr>
            <a:r>
              <a:rPr lang="es-MX" sz="2000" b="1" dirty="0">
                <a:solidFill>
                  <a:srgbClr val="00B0F0"/>
                </a:solidFill>
              </a:rPr>
              <a:t>Aprendizaje basado en proyectos comunitarios</a:t>
            </a:r>
            <a:endParaRPr lang="es-MX" sz="2000" dirty="0">
              <a:solidFill>
                <a:srgbClr val="00B0F0"/>
              </a:solidFill>
            </a:endParaRPr>
          </a:p>
        </p:txBody>
      </p:sp>
      <p:sp>
        <p:nvSpPr>
          <p:cNvPr id="3" name="Rectángulo 2"/>
          <p:cNvSpPr/>
          <p:nvPr/>
        </p:nvSpPr>
        <p:spPr>
          <a:xfrm>
            <a:off x="1727152" y="2508192"/>
            <a:ext cx="7367723" cy="496996"/>
          </a:xfrm>
          <a:prstGeom prst="rect">
            <a:avLst/>
          </a:prstGeom>
        </p:spPr>
        <p:txBody>
          <a:bodyPr wrap="none">
            <a:spAutoFit/>
          </a:bodyPr>
          <a:lstStyle/>
          <a:p>
            <a:pPr lvl="0">
              <a:lnSpc>
                <a:spcPct val="150000"/>
              </a:lnSpc>
              <a:buSzPts val="2400"/>
            </a:pPr>
            <a:r>
              <a:rPr lang="es-MX" sz="2000" b="1" dirty="0">
                <a:solidFill>
                  <a:srgbClr val="FFC000"/>
                </a:solidFill>
              </a:rPr>
              <a:t>Aprendizaje basado en indagación (STEAM como enfoque)</a:t>
            </a:r>
            <a:endParaRPr lang="es-MX" sz="2000" dirty="0">
              <a:solidFill>
                <a:srgbClr val="FFC000"/>
              </a:solidFill>
            </a:endParaRPr>
          </a:p>
        </p:txBody>
      </p:sp>
      <p:pic>
        <p:nvPicPr>
          <p:cNvPr id="15" name="Picture 2" descr="icono de línea de vector de metodología en blanco 1918960 Vector en Vecteezy"/>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5510">
                        <a14:foregroundMark x1="36633" y1="31633" x2="64694" y2="69796"/>
                        <a14:foregroundMark x1="33673" y1="61939" x2="57143" y2="29592"/>
                        <a14:foregroundMark x1="48061" y1="27245" x2="51735" y2="75612"/>
                        <a14:foregroundMark x1="25918" y1="41020" x2="71633" y2="53980"/>
                        <a14:foregroundMark x1="31735" y1="55408" x2="38571" y2="45612"/>
                        <a14:foregroundMark x1="33980" y1="34082" x2="72143" y2="50816"/>
                        <a14:foregroundMark x1="54286" y1="27245" x2="48163" y2="75408"/>
                        <a14:foregroundMark x1="72959" y1="63163" x2="57245" y2="50408"/>
                        <a14:foregroundMark x1="71020" y1="35408" x2="70510" y2="41633"/>
                        <a14:foregroundMark x1="67959" y1="38061" x2="74592" y2="38367"/>
                        <a14:foregroundMark x1="57959" y1="32755" x2="66020" y2="44388"/>
                        <a14:foregroundMark x1="60408" y1="68163" x2="63367" y2="70714"/>
                      </a14:backgroundRemoval>
                    </a14:imgEffect>
                  </a14:imgLayer>
                </a14:imgProps>
              </a:ext>
              <a:ext uri="{28A0092B-C50C-407E-A947-70E740481C1C}">
                <a14:useLocalDpi xmlns:a14="http://schemas.microsoft.com/office/drawing/2010/main" val="0"/>
              </a:ext>
            </a:extLst>
          </a:blip>
          <a:srcRect l="24308" t="24839" r="24189" b="23213"/>
          <a:stretch/>
        </p:blipFill>
        <p:spPr bwMode="auto">
          <a:xfrm>
            <a:off x="1243430" y="2598879"/>
            <a:ext cx="502348" cy="50669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422692" y="3332178"/>
            <a:ext cx="5173211" cy="400110"/>
          </a:xfrm>
          <a:prstGeom prst="rect">
            <a:avLst/>
          </a:prstGeom>
        </p:spPr>
        <p:txBody>
          <a:bodyPr wrap="none">
            <a:spAutoFit/>
          </a:bodyPr>
          <a:lstStyle/>
          <a:p>
            <a:r>
              <a:rPr lang="es-MX" sz="2000" b="1" dirty="0">
                <a:solidFill>
                  <a:srgbClr val="00B050"/>
                </a:solidFill>
              </a:rPr>
              <a:t>Aprendizaje Basado en Problemas (ABP)</a:t>
            </a:r>
            <a:endParaRPr lang="es-MX" sz="2000" dirty="0">
              <a:solidFill>
                <a:srgbClr val="00B050"/>
              </a:solidFill>
            </a:endParaRPr>
          </a:p>
        </p:txBody>
      </p:sp>
      <p:pic>
        <p:nvPicPr>
          <p:cNvPr id="17" name="Picture 2" descr="icono de línea de vector de metodología en blanco 1918960 Vector en Vecteezy"/>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5510">
                        <a14:foregroundMark x1="36633" y1="31633" x2="64694" y2="69796"/>
                        <a14:foregroundMark x1="33673" y1="61939" x2="57143" y2="29592"/>
                        <a14:foregroundMark x1="48061" y1="27245" x2="51735" y2="75612"/>
                        <a14:foregroundMark x1="25918" y1="41020" x2="71633" y2="53980"/>
                        <a14:foregroundMark x1="31735" y1="55408" x2="38571" y2="45612"/>
                        <a14:foregroundMark x1="33980" y1="34082" x2="72143" y2="50816"/>
                        <a14:foregroundMark x1="54286" y1="27245" x2="48163" y2="75408"/>
                        <a14:foregroundMark x1="72959" y1="63163" x2="57245" y2="50408"/>
                        <a14:foregroundMark x1="71020" y1="35408" x2="70510" y2="41633"/>
                        <a14:foregroundMark x1="67959" y1="38061" x2="74592" y2="38367"/>
                        <a14:foregroundMark x1="57959" y1="32755" x2="66020" y2="44388"/>
                        <a14:foregroundMark x1="60408" y1="68163" x2="63367" y2="70714"/>
                      </a14:backgroundRemoval>
                    </a14:imgEffect>
                  </a14:imgLayer>
                </a14:imgProps>
              </a:ext>
              <a:ext uri="{28A0092B-C50C-407E-A947-70E740481C1C}">
                <a14:useLocalDpi xmlns:a14="http://schemas.microsoft.com/office/drawing/2010/main" val="0"/>
              </a:ext>
            </a:extLst>
          </a:blip>
          <a:srcRect l="24308" t="24839" r="24189" b="23213"/>
          <a:stretch/>
        </p:blipFill>
        <p:spPr bwMode="auto">
          <a:xfrm>
            <a:off x="1901455" y="3246691"/>
            <a:ext cx="502348" cy="50669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cono de línea de vector de metodología en blanco 1918960 Vector en Vecteezy"/>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5510">
                        <a14:foregroundMark x1="36633" y1="31633" x2="64694" y2="69796"/>
                        <a14:foregroundMark x1="33673" y1="61939" x2="57143" y2="29592"/>
                        <a14:foregroundMark x1="48061" y1="27245" x2="51735" y2="75612"/>
                        <a14:foregroundMark x1="25918" y1="41020" x2="71633" y2="53980"/>
                        <a14:foregroundMark x1="31735" y1="55408" x2="38571" y2="45612"/>
                        <a14:foregroundMark x1="33980" y1="34082" x2="72143" y2="50816"/>
                        <a14:foregroundMark x1="54286" y1="27245" x2="48163" y2="75408"/>
                        <a14:foregroundMark x1="72959" y1="63163" x2="57245" y2="50408"/>
                        <a14:foregroundMark x1="71020" y1="35408" x2="70510" y2="41633"/>
                        <a14:foregroundMark x1="67959" y1="38061" x2="74592" y2="38367"/>
                        <a14:foregroundMark x1="57959" y1="32755" x2="66020" y2="44388"/>
                        <a14:foregroundMark x1="60408" y1="68163" x2="63367" y2="70714"/>
                      </a14:backgroundRemoval>
                    </a14:imgEffect>
                  </a14:imgLayer>
                </a14:imgProps>
              </a:ext>
              <a:ext uri="{28A0092B-C50C-407E-A947-70E740481C1C}">
                <a14:useLocalDpi xmlns:a14="http://schemas.microsoft.com/office/drawing/2010/main" val="0"/>
              </a:ext>
            </a:extLst>
          </a:blip>
          <a:srcRect l="24308" t="24839" r="24189" b="23213"/>
          <a:stretch/>
        </p:blipFill>
        <p:spPr bwMode="auto">
          <a:xfrm>
            <a:off x="2493964" y="3935236"/>
            <a:ext cx="502348" cy="506691"/>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38;p2"/>
          <p:cNvSpPr txBox="1"/>
          <p:nvPr/>
        </p:nvSpPr>
        <p:spPr>
          <a:xfrm>
            <a:off x="7578436" y="332509"/>
            <a:ext cx="3832514" cy="22779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2400"/>
              <a:buFont typeface="Arial"/>
              <a:buNone/>
            </a:pPr>
            <a:r>
              <a:rPr lang="es-MX" sz="2400" b="1" i="0" u="none" strike="noStrike" cap="none" dirty="0">
                <a:solidFill>
                  <a:srgbClr val="AB0033"/>
                </a:solidFill>
                <a:latin typeface="+mn-lt"/>
                <a:ea typeface="Encode Sans"/>
                <a:cs typeface="Encode Sans"/>
                <a:sym typeface="Encode Sans"/>
              </a:rPr>
              <a:t>Metodologías didácticas </a:t>
            </a:r>
            <a:endParaRPr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11266" name="Picture 2" descr="32.300+ Desarrollo Comunitario Ilustraciones, gráficos vectoriales libres  de derechos y clip art - iStock | Sustentabilidad, Comunidad, Indigena"/>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556" b="89216" l="3268" r="96569"/>
                    </a14:imgEffect>
                  </a14:imgLayer>
                </a14:imgProps>
              </a:ext>
              <a:ext uri="{28A0092B-C50C-407E-A947-70E740481C1C}">
                <a14:useLocalDpi xmlns:a14="http://schemas.microsoft.com/office/drawing/2010/main" val="0"/>
              </a:ext>
            </a:extLst>
          </a:blip>
          <a:srcRect t="23104" b="23658"/>
          <a:stretch/>
        </p:blipFill>
        <p:spPr bwMode="auto">
          <a:xfrm>
            <a:off x="349450" y="3952658"/>
            <a:ext cx="5829300" cy="1551710"/>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Google Shape;58;p4"/>
          <p:cNvCxnSpPr/>
          <p:nvPr/>
        </p:nvCxnSpPr>
        <p:spPr>
          <a:xfrm rot="10800000">
            <a:off x="849899" y="935760"/>
            <a:ext cx="10561051" cy="0"/>
          </a:xfrm>
          <a:prstGeom prst="straightConnector1">
            <a:avLst/>
          </a:prstGeom>
          <a:noFill/>
          <a:ln w="25400" cap="flat" cmpd="sng">
            <a:solidFill>
              <a:srgbClr val="CAA37C"/>
            </a:solidFill>
            <a:prstDash val="solid"/>
            <a:round/>
            <a:headEnd type="none" w="sm" len="sm"/>
            <a:tailEnd type="none" w="sm" len="sm"/>
          </a:ln>
        </p:spPr>
      </p:cxnSp>
      <p:sp>
        <p:nvSpPr>
          <p:cNvPr id="61" name="Google Shape;61;p4"/>
          <p:cNvSpPr/>
          <p:nvPr/>
        </p:nvSpPr>
        <p:spPr>
          <a:xfrm>
            <a:off x="6345382" y="164413"/>
            <a:ext cx="5065568" cy="757090"/>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es-MX" sz="2400" b="1" i="0" u="none" strike="noStrike" cap="none" dirty="0">
                <a:solidFill>
                  <a:srgbClr val="AB0033"/>
                </a:solidFill>
                <a:latin typeface="+mn-lt"/>
                <a:ea typeface="Encode Sans"/>
                <a:cs typeface="Encode Sans"/>
                <a:sym typeface="Encode Sans"/>
              </a:rPr>
              <a:t>Aprendizaje basado en proyectos comunitarios</a:t>
            </a:r>
            <a:endParaRPr dirty="0">
              <a:latin typeface="+mn-lt"/>
            </a:endParaRPr>
          </a:p>
        </p:txBody>
      </p:sp>
      <p:sp>
        <p:nvSpPr>
          <p:cNvPr id="62" name="Google Shape;62;p4"/>
          <p:cNvSpPr/>
          <p:nvPr/>
        </p:nvSpPr>
        <p:spPr>
          <a:xfrm>
            <a:off x="78464" y="1266731"/>
            <a:ext cx="5781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2400" b="1" i="0" u="none" strike="noStrike" cap="none" dirty="0">
                <a:solidFill>
                  <a:schemeClr val="tx1"/>
                </a:solidFill>
                <a:latin typeface="Arial"/>
                <a:ea typeface="Arial"/>
                <a:cs typeface="Arial"/>
                <a:sym typeface="Arial"/>
              </a:rPr>
              <a:t>Justificación de la metodología:</a:t>
            </a:r>
            <a:endParaRPr sz="2400" b="1" i="0" u="none" strike="noStrike" cap="none" dirty="0">
              <a:solidFill>
                <a:schemeClr val="tx1"/>
              </a:solidFill>
              <a:latin typeface="Arial"/>
              <a:ea typeface="Arial"/>
              <a:cs typeface="Arial"/>
              <a:sym typeface="Arial"/>
            </a:endParaRPr>
          </a:p>
        </p:txBody>
      </p:sp>
      <p:sp>
        <p:nvSpPr>
          <p:cNvPr id="63" name="Google Shape;63;p4"/>
          <p:cNvSpPr/>
          <p:nvPr/>
        </p:nvSpPr>
        <p:spPr>
          <a:xfrm>
            <a:off x="675524" y="1804488"/>
            <a:ext cx="4328868" cy="240065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2000" b="0" i="0" u="none" strike="noStrike" cap="none" dirty="0">
                <a:solidFill>
                  <a:srgbClr val="000000"/>
                </a:solidFill>
                <a:latin typeface="Arial"/>
                <a:ea typeface="Arial"/>
                <a:cs typeface="Arial"/>
                <a:sym typeface="Arial"/>
              </a:rPr>
              <a:t>Permite la reconstrucción de significados a partir de diversos escenarios pedagógicos y de acciones transformadoras del entorno.</a:t>
            </a:r>
            <a:endParaRPr dirty="0"/>
          </a:p>
        </p:txBody>
      </p:sp>
      <p:sp>
        <p:nvSpPr>
          <p:cNvPr id="64" name="Google Shape;64;p4"/>
          <p:cNvSpPr/>
          <p:nvPr/>
        </p:nvSpPr>
        <p:spPr>
          <a:xfrm>
            <a:off x="6899274" y="1117691"/>
            <a:ext cx="37338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2400" b="1" i="0" u="none" strike="noStrike" cap="none" dirty="0">
                <a:solidFill>
                  <a:schemeClr val="tx1"/>
                </a:solidFill>
                <a:sym typeface="Arial"/>
              </a:rPr>
              <a:t>El maestro podrá:</a:t>
            </a:r>
            <a:endParaRPr dirty="0">
              <a:solidFill>
                <a:schemeClr val="tx1"/>
              </a:solidFill>
            </a:endParaRPr>
          </a:p>
        </p:txBody>
      </p:sp>
      <p:sp>
        <p:nvSpPr>
          <p:cNvPr id="65" name="Google Shape;65;p4"/>
          <p:cNvSpPr/>
          <p:nvPr/>
        </p:nvSpPr>
        <p:spPr>
          <a:xfrm>
            <a:off x="5530674" y="1579392"/>
            <a:ext cx="6471000" cy="5632200"/>
          </a:xfrm>
          <a:prstGeom prst="rect">
            <a:avLst/>
          </a:prstGeom>
          <a:noFill/>
          <a:ln>
            <a:noFill/>
          </a:ln>
        </p:spPr>
        <p:txBody>
          <a:bodyPr spcFirstLastPara="1" wrap="square" lIns="91425" tIns="45700" rIns="91425" bIns="45700" anchor="t" anchorCtr="0">
            <a:spAutoFit/>
          </a:bodyPr>
          <a:lstStyle/>
          <a:p>
            <a:pPr marL="285750" marR="0" lvl="0" indent="-273050" algn="just" rtl="0">
              <a:lnSpc>
                <a:spcPct val="150000"/>
              </a:lnSpc>
              <a:spcBef>
                <a:spcPts val="0"/>
              </a:spcBef>
              <a:spcAft>
                <a:spcPts val="0"/>
              </a:spcAft>
              <a:buClr>
                <a:srgbClr val="000000"/>
              </a:buClr>
              <a:buSzPts val="1800"/>
              <a:buFont typeface="Arial"/>
              <a:buChar char="•"/>
            </a:pPr>
            <a:r>
              <a:rPr lang="es-MX" sz="2000" b="0" i="0" u="none" strike="noStrike" cap="none" dirty="0">
                <a:solidFill>
                  <a:srgbClr val="000000"/>
                </a:solidFill>
                <a:sym typeface="Arial"/>
              </a:rPr>
              <a:t>Explorar el entorno inmediato de las y los alumnos con la intención de</a:t>
            </a:r>
            <a:r>
              <a:rPr lang="es-MX" sz="2000" b="1" i="0" u="none" strike="noStrike" cap="none" dirty="0">
                <a:solidFill>
                  <a:srgbClr val="000000"/>
                </a:solidFill>
                <a:sym typeface="Arial"/>
              </a:rPr>
              <a:t> identificar diversas situaciones-problemas y construir alternativas de solución.</a:t>
            </a:r>
            <a:endParaRPr sz="2000" dirty="0"/>
          </a:p>
          <a:p>
            <a:pPr marL="285750" marR="0" lvl="0" indent="-273050" algn="just" rtl="0">
              <a:lnSpc>
                <a:spcPct val="150000"/>
              </a:lnSpc>
              <a:spcBef>
                <a:spcPts val="0"/>
              </a:spcBef>
              <a:spcAft>
                <a:spcPts val="0"/>
              </a:spcAft>
              <a:buClr>
                <a:srgbClr val="000000"/>
              </a:buClr>
              <a:buSzPts val="1800"/>
              <a:buFont typeface="Arial"/>
              <a:buChar char="•"/>
            </a:pPr>
            <a:r>
              <a:rPr lang="es-MX" sz="2000" b="0" i="0" u="none" strike="noStrike" cap="none" dirty="0">
                <a:solidFill>
                  <a:srgbClr val="000000"/>
                </a:solidFill>
                <a:sym typeface="Arial"/>
              </a:rPr>
              <a:t>Experimentar creativamente la </a:t>
            </a:r>
            <a:r>
              <a:rPr lang="es-MX" sz="2000" b="1" i="0" u="none" strike="noStrike" cap="none" dirty="0">
                <a:solidFill>
                  <a:srgbClr val="000000"/>
                </a:solidFill>
                <a:sym typeface="Arial"/>
              </a:rPr>
              <a:t>resolución de problemas sociales, culturales y pedagógicos</a:t>
            </a:r>
            <a:r>
              <a:rPr lang="es-MX" sz="2000" b="0" i="0" u="none" strike="noStrike" cap="none" dirty="0">
                <a:solidFill>
                  <a:srgbClr val="000000"/>
                </a:solidFill>
                <a:sym typeface="Arial"/>
              </a:rPr>
              <a:t>.</a:t>
            </a:r>
            <a:endParaRPr sz="2000" dirty="0"/>
          </a:p>
          <a:p>
            <a:pPr marL="285750" marR="0" lvl="0" indent="-273050" algn="just" rtl="0">
              <a:lnSpc>
                <a:spcPct val="150000"/>
              </a:lnSpc>
              <a:spcBef>
                <a:spcPts val="0"/>
              </a:spcBef>
              <a:spcAft>
                <a:spcPts val="0"/>
              </a:spcAft>
              <a:buClr>
                <a:srgbClr val="000000"/>
              </a:buClr>
              <a:buSzPts val="1800"/>
              <a:buFont typeface="Arial"/>
              <a:buChar char="•"/>
            </a:pPr>
            <a:r>
              <a:rPr lang="es-MX" sz="2000" b="0" i="0" u="none" strike="noStrike" cap="none" dirty="0">
                <a:solidFill>
                  <a:srgbClr val="000000"/>
                </a:solidFill>
                <a:sym typeface="Arial"/>
              </a:rPr>
              <a:t>Representar e interpretar diferentes </a:t>
            </a:r>
            <a:r>
              <a:rPr lang="es-MX" sz="2000" b="1" i="0" u="none" strike="noStrike" cap="none" dirty="0">
                <a:solidFill>
                  <a:srgbClr val="000000"/>
                </a:solidFill>
                <a:sym typeface="Arial"/>
              </a:rPr>
              <a:t>situaciones de la realidad.</a:t>
            </a:r>
            <a:endParaRPr sz="2000" dirty="0"/>
          </a:p>
          <a:p>
            <a:pPr marL="285750" marR="0" lvl="0" indent="-273050" algn="just" rtl="0">
              <a:lnSpc>
                <a:spcPct val="150000"/>
              </a:lnSpc>
              <a:spcBef>
                <a:spcPts val="0"/>
              </a:spcBef>
              <a:spcAft>
                <a:spcPts val="0"/>
              </a:spcAft>
              <a:buClr>
                <a:srgbClr val="000000"/>
              </a:buClr>
              <a:buSzPts val="1800"/>
              <a:buFont typeface="Arial"/>
              <a:buChar char="•"/>
            </a:pPr>
            <a:r>
              <a:rPr lang="es-MX" sz="2000" b="1" i="0" u="none" strike="noStrike" cap="none" dirty="0">
                <a:solidFill>
                  <a:srgbClr val="000000"/>
                </a:solidFill>
                <a:sym typeface="Arial"/>
              </a:rPr>
              <a:t>Promover la diversidad </a:t>
            </a:r>
            <a:r>
              <a:rPr lang="es-MX" sz="2000" b="0" i="0" u="none" strike="noStrike" cap="none" dirty="0">
                <a:solidFill>
                  <a:srgbClr val="000000"/>
                </a:solidFill>
                <a:sym typeface="Arial"/>
              </a:rPr>
              <a:t>de soluciones.</a:t>
            </a:r>
            <a:endParaRPr sz="2000" dirty="0"/>
          </a:p>
          <a:p>
            <a:pPr marL="285750" marR="0" lvl="0" indent="-273050" algn="just" rtl="0">
              <a:lnSpc>
                <a:spcPct val="150000"/>
              </a:lnSpc>
              <a:spcBef>
                <a:spcPts val="0"/>
              </a:spcBef>
              <a:spcAft>
                <a:spcPts val="0"/>
              </a:spcAft>
              <a:buClr>
                <a:srgbClr val="000000"/>
              </a:buClr>
              <a:buSzPts val="1800"/>
              <a:buFont typeface="Arial"/>
              <a:buChar char="•"/>
            </a:pPr>
            <a:r>
              <a:rPr lang="es-MX" sz="2000" b="0" i="0" u="none" strike="noStrike" cap="none" dirty="0">
                <a:solidFill>
                  <a:srgbClr val="000000"/>
                </a:solidFill>
                <a:sym typeface="Arial"/>
              </a:rPr>
              <a:t>Realizar actividades desafiantes.</a:t>
            </a:r>
            <a:endParaRPr sz="2000" dirty="0"/>
          </a:p>
          <a:p>
            <a:pPr marL="285750" marR="0" lvl="0" indent="-273050" algn="just" rtl="0">
              <a:lnSpc>
                <a:spcPct val="150000"/>
              </a:lnSpc>
              <a:spcBef>
                <a:spcPts val="0"/>
              </a:spcBef>
              <a:spcAft>
                <a:spcPts val="0"/>
              </a:spcAft>
              <a:buClr>
                <a:srgbClr val="000000"/>
              </a:buClr>
              <a:buSzPts val="1800"/>
              <a:buFont typeface="Arial"/>
              <a:buChar char="•"/>
            </a:pPr>
            <a:r>
              <a:rPr lang="es-MX" sz="2000" b="0" i="0" u="none" strike="noStrike" cap="none" dirty="0">
                <a:solidFill>
                  <a:srgbClr val="000000"/>
                </a:solidFill>
                <a:sym typeface="Arial"/>
              </a:rPr>
              <a:t>Tejer redes con distintos actores de la comunidad.</a:t>
            </a:r>
            <a:endParaRPr sz="2000" dirty="0"/>
          </a:p>
          <a:p>
            <a:pPr marL="285750" marR="0" lvl="0" indent="-158750" algn="just" rtl="0">
              <a:lnSpc>
                <a:spcPct val="15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pic>
        <p:nvPicPr>
          <p:cNvPr id="11" name="Google Shape;40;p2" descr="Imagen que contiene Icono&#10;&#10;Descripción generada automáticamente"/>
          <p:cNvPicPr preferRelativeResize="0"/>
          <p:nvPr/>
        </p:nvPicPr>
        <p:blipFill rotWithShape="1">
          <a:blip r:embed="rId5">
            <a:alphaModFix/>
          </a:blip>
          <a:srcRect/>
          <a:stretch/>
        </p:blipFill>
        <p:spPr>
          <a:xfrm>
            <a:off x="874712" y="332509"/>
            <a:ext cx="2053487" cy="527195"/>
          </a:xfrm>
          <a:prstGeom prst="rect">
            <a:avLst/>
          </a:prstGeom>
          <a:noFill/>
          <a:ln>
            <a:noFill/>
          </a:ln>
        </p:spPr>
      </p:pic>
      <p:pic>
        <p:nvPicPr>
          <p:cNvPr id="12" name="Google Shape;39;p2"/>
          <p:cNvPicPr preferRelativeResize="0"/>
          <p:nvPr/>
        </p:nvPicPr>
        <p:blipFill rotWithShape="1">
          <a:blip r:embed="rId6">
            <a:alphaModFix/>
          </a:blip>
          <a:srcRect/>
          <a:stretch/>
        </p:blipFill>
        <p:spPr>
          <a:xfrm>
            <a:off x="236567" y="5597240"/>
            <a:ext cx="760959" cy="1094566"/>
          </a:xfrm>
          <a:prstGeom prst="rect">
            <a:avLst/>
          </a:prstGeom>
          <a:noFill/>
          <a:ln>
            <a:noFill/>
          </a:ln>
        </p:spPr>
      </p:pic>
      <p:pic>
        <p:nvPicPr>
          <p:cNvPr id="11268" name="Picture 4" descr="Comunidad online - Iconos gratis de red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5433" y="87750"/>
            <a:ext cx="809982" cy="809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5"/>
          <p:cNvSpPr/>
          <p:nvPr/>
        </p:nvSpPr>
        <p:spPr>
          <a:xfrm>
            <a:off x="6863170" y="4974272"/>
            <a:ext cx="3530585" cy="1156322"/>
          </a:xfrm>
          <a:prstGeom prst="rect">
            <a:avLst/>
          </a:prstGeom>
          <a:solidFill>
            <a:srgbClr val="E4E4E4"/>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E4E4E4"/>
              </a:solidFill>
              <a:latin typeface="Arial"/>
              <a:ea typeface="Arial"/>
              <a:cs typeface="Arial"/>
              <a:sym typeface="Arial"/>
            </a:endParaRPr>
          </a:p>
        </p:txBody>
      </p:sp>
      <p:sp>
        <p:nvSpPr>
          <p:cNvPr id="72" name="Google Shape;72;p5"/>
          <p:cNvSpPr/>
          <p:nvPr/>
        </p:nvSpPr>
        <p:spPr>
          <a:xfrm>
            <a:off x="6831168" y="3567463"/>
            <a:ext cx="4579782" cy="1156322"/>
          </a:xfrm>
          <a:prstGeom prst="rect">
            <a:avLst/>
          </a:prstGeom>
          <a:solidFill>
            <a:srgbClr val="EFDDDB"/>
          </a:solidFill>
          <a:ln w="25400" cap="flat" cmpd="sng">
            <a:solidFill>
              <a:srgbClr val="EFDD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3" name="Google Shape;73;p5"/>
          <p:cNvSpPr/>
          <p:nvPr/>
        </p:nvSpPr>
        <p:spPr>
          <a:xfrm>
            <a:off x="6831168" y="2056519"/>
            <a:ext cx="3511660" cy="1156322"/>
          </a:xfrm>
          <a:prstGeom prst="rect">
            <a:avLst/>
          </a:prstGeom>
          <a:solidFill>
            <a:srgbClr val="FBE4D4"/>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lt1"/>
              </a:solidFill>
              <a:latin typeface="Arial"/>
              <a:ea typeface="Arial"/>
              <a:cs typeface="Arial"/>
              <a:sym typeface="Arial"/>
            </a:endParaRPr>
          </a:p>
        </p:txBody>
      </p:sp>
      <p:cxnSp>
        <p:nvCxnSpPr>
          <p:cNvPr id="74" name="Google Shape;74;p5"/>
          <p:cNvCxnSpPr/>
          <p:nvPr/>
        </p:nvCxnSpPr>
        <p:spPr>
          <a:xfrm rot="10800000">
            <a:off x="849899" y="935760"/>
            <a:ext cx="10561051" cy="0"/>
          </a:xfrm>
          <a:prstGeom prst="straightConnector1">
            <a:avLst/>
          </a:prstGeom>
          <a:noFill/>
          <a:ln w="25400" cap="flat" cmpd="sng">
            <a:solidFill>
              <a:srgbClr val="CAA37C"/>
            </a:solidFill>
            <a:prstDash val="solid"/>
            <a:round/>
            <a:headEnd type="none" w="sm" len="sm"/>
            <a:tailEnd type="none" w="sm" len="sm"/>
          </a:ln>
        </p:spPr>
      </p:cxnSp>
      <p:sp>
        <p:nvSpPr>
          <p:cNvPr id="78" name="Google Shape;78;p5"/>
          <p:cNvSpPr/>
          <p:nvPr/>
        </p:nvSpPr>
        <p:spPr>
          <a:xfrm>
            <a:off x="778727" y="927088"/>
            <a:ext cx="6226491"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400" b="1" i="0" u="none" strike="noStrike" cap="none" dirty="0">
                <a:solidFill>
                  <a:schemeClr val="tx1"/>
                </a:solidFill>
                <a:sym typeface="Arial"/>
              </a:rPr>
              <a:t>Incluye los siguientes momentos y fases:</a:t>
            </a:r>
            <a:endParaRPr dirty="0">
              <a:solidFill>
                <a:schemeClr val="tx1"/>
              </a:solidFill>
            </a:endParaRPr>
          </a:p>
        </p:txBody>
      </p:sp>
      <p:grpSp>
        <p:nvGrpSpPr>
          <p:cNvPr id="79" name="Google Shape;79;p5"/>
          <p:cNvGrpSpPr/>
          <p:nvPr/>
        </p:nvGrpSpPr>
        <p:grpSpPr>
          <a:xfrm>
            <a:off x="1171576" y="2016960"/>
            <a:ext cx="5541247" cy="4244718"/>
            <a:chOff x="0" y="0"/>
            <a:chExt cx="5541247" cy="4244718"/>
          </a:xfrm>
        </p:grpSpPr>
        <p:sp>
          <p:nvSpPr>
            <p:cNvPr id="80" name="Google Shape;80;p5"/>
            <p:cNvSpPr/>
            <p:nvPr/>
          </p:nvSpPr>
          <p:spPr>
            <a:xfrm>
              <a:off x="2216499" y="0"/>
              <a:ext cx="3324748" cy="1326474"/>
            </a:xfrm>
            <a:prstGeom prst="rightArrow">
              <a:avLst>
                <a:gd name="adj1" fmla="val 75000"/>
                <a:gd name="adj2" fmla="val 50000"/>
              </a:avLst>
            </a:prstGeom>
            <a:solidFill>
              <a:srgbClr val="F7D5CB">
                <a:alpha val="89803"/>
              </a:srgbClr>
            </a:solidFill>
            <a:ln w="25400" cap="flat" cmpd="sng">
              <a:solidFill>
                <a:srgbClr val="F7D5C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txBox="1"/>
            <p:nvPr/>
          </p:nvSpPr>
          <p:spPr>
            <a:xfrm>
              <a:off x="2216499" y="165809"/>
              <a:ext cx="2827320" cy="994856"/>
            </a:xfrm>
            <a:prstGeom prst="rect">
              <a:avLst/>
            </a:prstGeom>
            <a:noFill/>
            <a:ln>
              <a:noFill/>
            </a:ln>
          </p:spPr>
          <p:txBody>
            <a:bodyPr spcFirstLastPara="1" wrap="square" lIns="11425" tIns="11425" rIns="11425" bIns="11425" anchor="t" anchorCtr="0">
              <a:noAutofit/>
            </a:bodyPr>
            <a:lstStyle/>
            <a:p>
              <a:pPr marL="171450" marR="0" lvl="1" indent="-171450" algn="l" rtl="0">
                <a:lnSpc>
                  <a:spcPct val="90000"/>
                </a:lnSpc>
                <a:spcBef>
                  <a:spcPts val="0"/>
                </a:spcBef>
                <a:spcAft>
                  <a:spcPts val="0"/>
                </a:spcAft>
                <a:buClr>
                  <a:srgbClr val="000000"/>
                </a:buClr>
                <a:buSzPts val="1800"/>
                <a:buFont typeface="Arial"/>
                <a:buChar char="••"/>
              </a:pPr>
              <a:r>
                <a:rPr lang="es-MX" sz="1800" b="1" i="0" u="none" strike="noStrike" cap="none" dirty="0">
                  <a:solidFill>
                    <a:srgbClr val="7F7F7F"/>
                  </a:solidFill>
                  <a:latin typeface="Arial"/>
                  <a:ea typeface="Arial"/>
                  <a:cs typeface="Arial"/>
                  <a:sym typeface="Arial"/>
                </a:rPr>
                <a:t>Se identifica un problema y se negocia una ruta de acción</a:t>
              </a:r>
              <a:r>
                <a:rPr lang="es-MX" sz="1800" b="0" i="0" u="none" strike="noStrike" cap="none" dirty="0">
                  <a:solidFill>
                    <a:srgbClr val="7F7F7F"/>
                  </a:solidFill>
                  <a:latin typeface="Arial"/>
                  <a:ea typeface="Arial"/>
                  <a:cs typeface="Arial"/>
                  <a:sym typeface="Arial"/>
                </a:rPr>
                <a:t>.</a:t>
              </a:r>
              <a:endParaRPr sz="1800" b="0" i="0" u="none" strike="noStrike" cap="none" dirty="0">
                <a:solidFill>
                  <a:srgbClr val="7F7F7F"/>
                </a:solidFill>
                <a:latin typeface="Arial"/>
                <a:ea typeface="Arial"/>
                <a:cs typeface="Arial"/>
                <a:sym typeface="Arial"/>
              </a:endParaRPr>
            </a:p>
          </p:txBody>
        </p:sp>
        <p:sp>
          <p:nvSpPr>
            <p:cNvPr id="82" name="Google Shape;82;p5"/>
            <p:cNvSpPr/>
            <p:nvPr/>
          </p:nvSpPr>
          <p:spPr>
            <a:xfrm>
              <a:off x="0" y="0"/>
              <a:ext cx="2216499" cy="1326474"/>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txBox="1"/>
            <p:nvPr/>
          </p:nvSpPr>
          <p:spPr>
            <a:xfrm>
              <a:off x="64753" y="64753"/>
              <a:ext cx="2086993" cy="1196968"/>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None/>
              </a:pPr>
              <a:r>
                <a:rPr lang="es-MX" sz="2600" b="0" i="0" u="none" strike="noStrike" cap="none">
                  <a:solidFill>
                    <a:schemeClr val="lt1"/>
                  </a:solidFill>
                  <a:latin typeface="Arial"/>
                  <a:ea typeface="Arial"/>
                  <a:cs typeface="Arial"/>
                  <a:sym typeface="Arial"/>
                </a:rPr>
                <a:t>Planeación</a:t>
              </a:r>
              <a:endParaRPr sz="2600" b="0" i="0" u="none" strike="noStrike" cap="none">
                <a:solidFill>
                  <a:schemeClr val="lt1"/>
                </a:solidFill>
                <a:latin typeface="Arial"/>
                <a:ea typeface="Arial"/>
                <a:cs typeface="Arial"/>
                <a:sym typeface="Arial"/>
              </a:endParaRPr>
            </a:p>
          </p:txBody>
        </p:sp>
        <p:sp>
          <p:nvSpPr>
            <p:cNvPr id="84" name="Google Shape;84;p5"/>
            <p:cNvSpPr/>
            <p:nvPr/>
          </p:nvSpPr>
          <p:spPr>
            <a:xfrm>
              <a:off x="2216499" y="1459122"/>
              <a:ext cx="3324748" cy="1326474"/>
            </a:xfrm>
            <a:prstGeom prst="rightArrow">
              <a:avLst>
                <a:gd name="adj1" fmla="val 75000"/>
                <a:gd name="adj2" fmla="val 50000"/>
              </a:avLst>
            </a:prstGeom>
            <a:solidFill>
              <a:srgbClr val="EBD6D4">
                <a:alpha val="89803"/>
              </a:srgbClr>
            </a:solidFill>
            <a:ln w="25400" cap="flat" cmpd="sng">
              <a:solidFill>
                <a:srgbClr val="EBD6D4">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txBox="1"/>
            <p:nvPr/>
          </p:nvSpPr>
          <p:spPr>
            <a:xfrm>
              <a:off x="2216499" y="1624931"/>
              <a:ext cx="2827320" cy="994856"/>
            </a:xfrm>
            <a:prstGeom prst="rect">
              <a:avLst/>
            </a:prstGeom>
            <a:noFill/>
            <a:ln>
              <a:noFill/>
            </a:ln>
          </p:spPr>
          <p:txBody>
            <a:bodyPr spcFirstLastPara="1" wrap="square" lIns="11425" tIns="11425" rIns="11425" bIns="11425" anchor="t" anchorCtr="0">
              <a:noAutofit/>
            </a:bodyPr>
            <a:lstStyle/>
            <a:p>
              <a:pPr marL="171450" marR="0" lvl="1" indent="-171450" algn="l" rtl="0">
                <a:lnSpc>
                  <a:spcPct val="90000"/>
                </a:lnSpc>
                <a:spcBef>
                  <a:spcPts val="0"/>
                </a:spcBef>
                <a:spcAft>
                  <a:spcPts val="0"/>
                </a:spcAft>
                <a:buClr>
                  <a:srgbClr val="000000"/>
                </a:buClr>
                <a:buSzPts val="1800"/>
                <a:buFont typeface="Arial"/>
                <a:buChar char="••"/>
              </a:pPr>
              <a:r>
                <a:rPr lang="es-MX" sz="1800" b="1" i="0" u="none" strike="noStrike" cap="none">
                  <a:solidFill>
                    <a:srgbClr val="7F7F7F"/>
                  </a:solidFill>
                  <a:latin typeface="Arial"/>
                  <a:ea typeface="Arial"/>
                  <a:cs typeface="Arial"/>
                  <a:sym typeface="Arial"/>
                </a:rPr>
                <a:t>Se realizan producciones que permiten atender el problema.</a:t>
              </a:r>
              <a:endParaRPr sz="1800" b="1" i="0" u="none" strike="noStrike" cap="none">
                <a:solidFill>
                  <a:srgbClr val="7F7F7F"/>
                </a:solidFill>
                <a:latin typeface="Arial"/>
                <a:ea typeface="Arial"/>
                <a:cs typeface="Arial"/>
                <a:sym typeface="Arial"/>
              </a:endParaRPr>
            </a:p>
          </p:txBody>
        </p:sp>
        <p:sp>
          <p:nvSpPr>
            <p:cNvPr id="86" name="Google Shape;86;p5"/>
            <p:cNvSpPr/>
            <p:nvPr/>
          </p:nvSpPr>
          <p:spPr>
            <a:xfrm>
              <a:off x="0" y="1459122"/>
              <a:ext cx="2216499" cy="1326474"/>
            </a:xfrm>
            <a:prstGeom prst="roundRect">
              <a:avLst>
                <a:gd name="adj" fmla="val 16667"/>
              </a:avLst>
            </a:prstGeom>
            <a:solidFill>
              <a:srgbClr val="C47F6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txBox="1"/>
            <p:nvPr/>
          </p:nvSpPr>
          <p:spPr>
            <a:xfrm>
              <a:off x="64753" y="1523875"/>
              <a:ext cx="2086993" cy="1196968"/>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None/>
              </a:pPr>
              <a:r>
                <a:rPr lang="es-MX" sz="2600" b="0" i="0" u="none" strike="noStrike" cap="none">
                  <a:solidFill>
                    <a:schemeClr val="lt1"/>
                  </a:solidFill>
                  <a:latin typeface="Arial"/>
                  <a:ea typeface="Arial"/>
                  <a:cs typeface="Arial"/>
                  <a:sym typeface="Arial"/>
                </a:rPr>
                <a:t>Acción</a:t>
              </a:r>
              <a:endParaRPr sz="2600" b="0" i="0" u="none" strike="noStrike" cap="none">
                <a:solidFill>
                  <a:schemeClr val="lt1"/>
                </a:solidFill>
                <a:latin typeface="Arial"/>
                <a:ea typeface="Arial"/>
                <a:cs typeface="Arial"/>
                <a:sym typeface="Arial"/>
              </a:endParaRPr>
            </a:p>
          </p:txBody>
        </p:sp>
        <p:sp>
          <p:nvSpPr>
            <p:cNvPr id="88" name="Google Shape;88;p5"/>
            <p:cNvSpPr/>
            <p:nvPr/>
          </p:nvSpPr>
          <p:spPr>
            <a:xfrm>
              <a:off x="2216499" y="2918244"/>
              <a:ext cx="3324748" cy="1326474"/>
            </a:xfrm>
            <a:prstGeom prst="rightArrow">
              <a:avLst>
                <a:gd name="adj1" fmla="val 75000"/>
                <a:gd name="adj2" fmla="val 50000"/>
              </a:avLst>
            </a:prstGeom>
            <a:solidFill>
              <a:srgbClr val="DFDFDF">
                <a:alpha val="89803"/>
              </a:srgbClr>
            </a:solidFill>
            <a:ln w="25400" cap="flat" cmpd="sng">
              <a:solidFill>
                <a:srgbClr val="DFDFD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txBox="1"/>
            <p:nvPr/>
          </p:nvSpPr>
          <p:spPr>
            <a:xfrm>
              <a:off x="2216499" y="3084053"/>
              <a:ext cx="2827320" cy="994856"/>
            </a:xfrm>
            <a:prstGeom prst="rect">
              <a:avLst/>
            </a:prstGeom>
            <a:noFill/>
            <a:ln>
              <a:noFill/>
            </a:ln>
          </p:spPr>
          <p:txBody>
            <a:bodyPr spcFirstLastPara="1" wrap="square" lIns="11425" tIns="11425" rIns="11425" bIns="11425" anchor="t" anchorCtr="0">
              <a:noAutofit/>
            </a:bodyPr>
            <a:lstStyle/>
            <a:p>
              <a:pPr marL="171450" marR="0" lvl="1" indent="-171450" algn="l" rtl="0">
                <a:lnSpc>
                  <a:spcPct val="90000"/>
                </a:lnSpc>
                <a:spcBef>
                  <a:spcPts val="0"/>
                </a:spcBef>
                <a:spcAft>
                  <a:spcPts val="0"/>
                </a:spcAft>
                <a:buClr>
                  <a:srgbClr val="000000"/>
                </a:buClr>
                <a:buSzPts val="1800"/>
                <a:buFont typeface="Arial"/>
                <a:buChar char="••"/>
              </a:pPr>
              <a:r>
                <a:rPr lang="es-MX" sz="1800" b="1" i="0" u="none" strike="noStrike" cap="none">
                  <a:solidFill>
                    <a:srgbClr val="7F7F7F"/>
                  </a:solidFill>
                  <a:latin typeface="Arial"/>
                  <a:ea typeface="Arial"/>
                  <a:cs typeface="Arial"/>
                  <a:sym typeface="Arial"/>
                </a:rPr>
                <a:t>Se difunden producciones, se da seguimiento y se plantea cómo mejorar.</a:t>
              </a:r>
              <a:endParaRPr sz="1800" b="1" i="0" u="none" strike="noStrike" cap="none">
                <a:solidFill>
                  <a:srgbClr val="7F7F7F"/>
                </a:solidFill>
                <a:latin typeface="Arial"/>
                <a:ea typeface="Arial"/>
                <a:cs typeface="Arial"/>
                <a:sym typeface="Arial"/>
              </a:endParaRPr>
            </a:p>
          </p:txBody>
        </p:sp>
        <p:sp>
          <p:nvSpPr>
            <p:cNvPr id="90" name="Google Shape;90;p5"/>
            <p:cNvSpPr/>
            <p:nvPr/>
          </p:nvSpPr>
          <p:spPr>
            <a:xfrm>
              <a:off x="0" y="2918244"/>
              <a:ext cx="2216499" cy="1326474"/>
            </a:xfrm>
            <a:prstGeom prst="roundRect">
              <a:avLst>
                <a:gd name="adj" fmla="val 16667"/>
              </a:avLst>
            </a:prstGeom>
            <a:solidFill>
              <a:srgbClr val="A4A4A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txBox="1"/>
            <p:nvPr/>
          </p:nvSpPr>
          <p:spPr>
            <a:xfrm>
              <a:off x="64753" y="2982997"/>
              <a:ext cx="2086993" cy="1196968"/>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None/>
              </a:pPr>
              <a:r>
                <a:rPr lang="es-MX" sz="2600" b="0" i="0" u="none" strike="noStrike" cap="none">
                  <a:solidFill>
                    <a:schemeClr val="lt1"/>
                  </a:solidFill>
                  <a:latin typeface="Arial"/>
                  <a:ea typeface="Arial"/>
                  <a:cs typeface="Arial"/>
                  <a:sym typeface="Arial"/>
                </a:rPr>
                <a:t>Intervención</a:t>
              </a:r>
              <a:endParaRPr/>
            </a:p>
            <a:p>
              <a:pPr marL="0" marR="0" lvl="0" indent="0" algn="ctr" rtl="0">
                <a:lnSpc>
                  <a:spcPct val="90000"/>
                </a:lnSpc>
                <a:spcBef>
                  <a:spcPts val="910"/>
                </a:spcBef>
                <a:spcAft>
                  <a:spcPts val="0"/>
                </a:spcAft>
                <a:buNone/>
              </a:pPr>
              <a:endParaRPr sz="2600" b="0" i="0" u="none" strike="noStrike" cap="none">
                <a:solidFill>
                  <a:schemeClr val="lt1"/>
                </a:solidFill>
                <a:latin typeface="Arial"/>
                <a:ea typeface="Arial"/>
                <a:cs typeface="Arial"/>
                <a:sym typeface="Arial"/>
              </a:endParaRPr>
            </a:p>
          </p:txBody>
        </p:sp>
      </p:grpSp>
      <p:sp>
        <p:nvSpPr>
          <p:cNvPr id="92" name="Google Shape;92;p5"/>
          <p:cNvSpPr txBox="1"/>
          <p:nvPr/>
        </p:nvSpPr>
        <p:spPr>
          <a:xfrm>
            <a:off x="2810051" y="1383575"/>
            <a:ext cx="2597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3600" b="1" i="0" u="none" strike="noStrike" cap="none">
                <a:solidFill>
                  <a:srgbClr val="7F7F7F"/>
                </a:solidFill>
                <a:latin typeface="Arial"/>
                <a:ea typeface="Arial"/>
                <a:cs typeface="Arial"/>
                <a:sym typeface="Arial"/>
              </a:rPr>
              <a:t>3 FASES</a:t>
            </a:r>
            <a:endParaRPr sz="3600" b="1" i="0" u="none" strike="noStrike" cap="none">
              <a:solidFill>
                <a:srgbClr val="7F7F7F"/>
              </a:solidFill>
              <a:latin typeface="Arial"/>
              <a:ea typeface="Arial"/>
              <a:cs typeface="Arial"/>
              <a:sym typeface="Arial"/>
            </a:endParaRPr>
          </a:p>
        </p:txBody>
      </p:sp>
      <p:sp>
        <p:nvSpPr>
          <p:cNvPr id="93" name="Google Shape;93;p5"/>
          <p:cNvSpPr txBox="1"/>
          <p:nvPr/>
        </p:nvSpPr>
        <p:spPr>
          <a:xfrm>
            <a:off x="6947399" y="2196822"/>
            <a:ext cx="305885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1" i="0" u="none" strike="noStrike" cap="none">
                <a:solidFill>
                  <a:srgbClr val="7F7F7F"/>
                </a:solidFill>
                <a:latin typeface="Arial"/>
                <a:ea typeface="Arial"/>
                <a:cs typeface="Arial"/>
                <a:sym typeface="Arial"/>
              </a:rPr>
              <a:t>Momento 1. Identificación</a:t>
            </a:r>
            <a:endParaRPr sz="1400" b="1" i="0" u="none" strike="noStrike" cap="none">
              <a:solidFill>
                <a:srgbClr val="7F7F7F"/>
              </a:solidFill>
              <a:latin typeface="Arial"/>
              <a:ea typeface="Arial"/>
              <a:cs typeface="Arial"/>
              <a:sym typeface="Arial"/>
            </a:endParaRPr>
          </a:p>
        </p:txBody>
      </p:sp>
      <p:sp>
        <p:nvSpPr>
          <p:cNvPr id="94" name="Google Shape;94;p5"/>
          <p:cNvSpPr/>
          <p:nvPr/>
        </p:nvSpPr>
        <p:spPr>
          <a:xfrm>
            <a:off x="6932972" y="2437928"/>
            <a:ext cx="304282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1" i="0" u="none" strike="noStrike" cap="none" dirty="0">
                <a:solidFill>
                  <a:srgbClr val="7F7F7F"/>
                </a:solidFill>
                <a:latin typeface="Arial"/>
                <a:ea typeface="Arial"/>
                <a:cs typeface="Arial"/>
                <a:sym typeface="Arial"/>
              </a:rPr>
              <a:t>Momento 2. Recuperación</a:t>
            </a:r>
            <a:endParaRPr dirty="0"/>
          </a:p>
        </p:txBody>
      </p:sp>
      <p:sp>
        <p:nvSpPr>
          <p:cNvPr id="95" name="Google Shape;95;p5"/>
          <p:cNvSpPr/>
          <p:nvPr/>
        </p:nvSpPr>
        <p:spPr>
          <a:xfrm>
            <a:off x="6947399" y="2679034"/>
            <a:ext cx="295786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1" i="0" u="none" strike="noStrike" cap="none">
                <a:solidFill>
                  <a:srgbClr val="7F7F7F"/>
                </a:solidFill>
                <a:latin typeface="Arial"/>
                <a:ea typeface="Arial"/>
                <a:cs typeface="Arial"/>
                <a:sym typeface="Arial"/>
              </a:rPr>
              <a:t>Momento 3. Planificación</a:t>
            </a:r>
            <a:endParaRPr/>
          </a:p>
        </p:txBody>
      </p:sp>
      <p:sp>
        <p:nvSpPr>
          <p:cNvPr id="96" name="Google Shape;96;p5"/>
          <p:cNvSpPr/>
          <p:nvPr/>
        </p:nvSpPr>
        <p:spPr>
          <a:xfrm>
            <a:off x="6973216" y="3578580"/>
            <a:ext cx="307327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1" i="0" u="none" strike="noStrike" cap="none">
                <a:solidFill>
                  <a:srgbClr val="7F7F7F"/>
                </a:solidFill>
                <a:latin typeface="Arial"/>
                <a:ea typeface="Arial"/>
                <a:cs typeface="Arial"/>
                <a:sym typeface="Arial"/>
              </a:rPr>
              <a:t>Momento 4. Acercamiento</a:t>
            </a:r>
            <a:endParaRPr/>
          </a:p>
        </p:txBody>
      </p:sp>
      <p:sp>
        <p:nvSpPr>
          <p:cNvPr id="97" name="Google Shape;97;p5"/>
          <p:cNvSpPr/>
          <p:nvPr/>
        </p:nvSpPr>
        <p:spPr>
          <a:xfrm>
            <a:off x="6973216" y="3819686"/>
            <a:ext cx="44967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1" i="0" u="none" strike="noStrike" cap="none">
                <a:solidFill>
                  <a:srgbClr val="7F7F7F"/>
                </a:solidFill>
                <a:latin typeface="Arial"/>
                <a:ea typeface="Arial"/>
                <a:cs typeface="Arial"/>
                <a:sym typeface="Arial"/>
              </a:rPr>
              <a:t>Momento 5. Comprensión y producción</a:t>
            </a:r>
            <a:endParaRPr/>
          </a:p>
        </p:txBody>
      </p:sp>
      <p:sp>
        <p:nvSpPr>
          <p:cNvPr id="98" name="Google Shape;98;p5"/>
          <p:cNvSpPr/>
          <p:nvPr/>
        </p:nvSpPr>
        <p:spPr>
          <a:xfrm>
            <a:off x="6973216" y="4060792"/>
            <a:ext cx="333456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1" i="0" u="none" strike="noStrike" cap="none">
                <a:solidFill>
                  <a:srgbClr val="7F7F7F"/>
                </a:solidFill>
                <a:latin typeface="Arial"/>
                <a:ea typeface="Arial"/>
                <a:cs typeface="Arial"/>
                <a:sym typeface="Arial"/>
              </a:rPr>
              <a:t>Momento 6. Reconocimiento</a:t>
            </a:r>
            <a:endParaRPr/>
          </a:p>
        </p:txBody>
      </p:sp>
      <p:sp>
        <p:nvSpPr>
          <p:cNvPr id="99" name="Google Shape;99;p5"/>
          <p:cNvSpPr/>
          <p:nvPr/>
        </p:nvSpPr>
        <p:spPr>
          <a:xfrm>
            <a:off x="7005218" y="4309416"/>
            <a:ext cx="278634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1" i="0" u="none" strike="noStrike" cap="none">
                <a:solidFill>
                  <a:srgbClr val="7F7F7F"/>
                </a:solidFill>
                <a:latin typeface="Arial"/>
                <a:ea typeface="Arial"/>
                <a:cs typeface="Arial"/>
                <a:sym typeface="Arial"/>
              </a:rPr>
              <a:t>Momento 7. Concreción</a:t>
            </a:r>
            <a:endParaRPr/>
          </a:p>
        </p:txBody>
      </p:sp>
      <p:sp>
        <p:nvSpPr>
          <p:cNvPr id="100" name="Google Shape;100;p5"/>
          <p:cNvSpPr/>
          <p:nvPr/>
        </p:nvSpPr>
        <p:spPr>
          <a:xfrm>
            <a:off x="7005218" y="4974272"/>
            <a:ext cx="282000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1" i="0" u="none" strike="noStrike" cap="none">
                <a:solidFill>
                  <a:srgbClr val="7F7F7F"/>
                </a:solidFill>
                <a:latin typeface="Arial"/>
                <a:ea typeface="Arial"/>
                <a:cs typeface="Arial"/>
                <a:sym typeface="Arial"/>
              </a:rPr>
              <a:t>Momento 8. Integración</a:t>
            </a:r>
            <a:endParaRPr/>
          </a:p>
        </p:txBody>
      </p:sp>
      <p:sp>
        <p:nvSpPr>
          <p:cNvPr id="101" name="Google Shape;101;p5"/>
          <p:cNvSpPr/>
          <p:nvPr/>
        </p:nvSpPr>
        <p:spPr>
          <a:xfrm>
            <a:off x="7005218" y="5222896"/>
            <a:ext cx="248818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1" i="0" u="none" strike="noStrike" cap="none">
                <a:solidFill>
                  <a:srgbClr val="7F7F7F"/>
                </a:solidFill>
                <a:latin typeface="Arial"/>
                <a:ea typeface="Arial"/>
                <a:cs typeface="Arial"/>
                <a:sym typeface="Arial"/>
              </a:rPr>
              <a:t>Momento 9. Difusión</a:t>
            </a:r>
            <a:endParaRPr/>
          </a:p>
        </p:txBody>
      </p:sp>
      <p:sp>
        <p:nvSpPr>
          <p:cNvPr id="102" name="Google Shape;102;p5"/>
          <p:cNvSpPr/>
          <p:nvPr/>
        </p:nvSpPr>
        <p:spPr>
          <a:xfrm>
            <a:off x="7005218" y="5482567"/>
            <a:ext cx="346761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1" i="0" u="none" strike="noStrike" cap="none">
                <a:solidFill>
                  <a:srgbClr val="7F7F7F"/>
                </a:solidFill>
                <a:latin typeface="Arial"/>
                <a:ea typeface="Arial"/>
                <a:cs typeface="Arial"/>
                <a:sym typeface="Arial"/>
              </a:rPr>
              <a:t>Momento 10. Consideraciones</a:t>
            </a:r>
            <a:endParaRPr/>
          </a:p>
        </p:txBody>
      </p:sp>
      <p:sp>
        <p:nvSpPr>
          <p:cNvPr id="103" name="Google Shape;103;p5"/>
          <p:cNvSpPr/>
          <p:nvPr/>
        </p:nvSpPr>
        <p:spPr>
          <a:xfrm>
            <a:off x="7005218" y="5735162"/>
            <a:ext cx="25971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1" i="0" u="none" strike="noStrike" cap="none">
                <a:solidFill>
                  <a:srgbClr val="7F7F7F"/>
                </a:solidFill>
                <a:latin typeface="Arial"/>
                <a:ea typeface="Arial"/>
                <a:cs typeface="Arial"/>
                <a:sym typeface="Arial"/>
              </a:rPr>
              <a:t>Momento 11. Avances</a:t>
            </a:r>
            <a:endParaRPr/>
          </a:p>
        </p:txBody>
      </p:sp>
      <p:sp>
        <p:nvSpPr>
          <p:cNvPr id="104" name="Google Shape;104;p5"/>
          <p:cNvSpPr txBox="1"/>
          <p:nvPr/>
        </p:nvSpPr>
        <p:spPr>
          <a:xfrm>
            <a:off x="7167911" y="1370629"/>
            <a:ext cx="356700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3600" b="1" i="0" u="none" strike="noStrike" cap="none">
                <a:solidFill>
                  <a:srgbClr val="7F7F7F"/>
                </a:solidFill>
                <a:latin typeface="Arial"/>
                <a:ea typeface="Arial"/>
                <a:cs typeface="Arial"/>
                <a:sym typeface="Arial"/>
              </a:rPr>
              <a:t>11 MOMENTOS</a:t>
            </a:r>
            <a:endParaRPr sz="3600" b="1" i="0" u="none" strike="noStrike" cap="none">
              <a:solidFill>
                <a:srgbClr val="7F7F7F"/>
              </a:solidFill>
              <a:latin typeface="Arial"/>
              <a:ea typeface="Arial"/>
              <a:cs typeface="Arial"/>
              <a:sym typeface="Arial"/>
            </a:endParaRPr>
          </a:p>
        </p:txBody>
      </p:sp>
      <p:pic>
        <p:nvPicPr>
          <p:cNvPr id="36" name="Google Shape;40;p2" descr="Imagen que contiene Icono&#10;&#10;Descripción generada automáticamente"/>
          <p:cNvPicPr preferRelativeResize="0"/>
          <p:nvPr/>
        </p:nvPicPr>
        <p:blipFill rotWithShape="1">
          <a:blip r:embed="rId3">
            <a:alphaModFix/>
          </a:blip>
          <a:srcRect/>
          <a:stretch/>
        </p:blipFill>
        <p:spPr>
          <a:xfrm>
            <a:off x="874712" y="332509"/>
            <a:ext cx="2053487" cy="527195"/>
          </a:xfrm>
          <a:prstGeom prst="rect">
            <a:avLst/>
          </a:prstGeom>
          <a:noFill/>
          <a:ln>
            <a:noFill/>
          </a:ln>
        </p:spPr>
      </p:pic>
      <p:pic>
        <p:nvPicPr>
          <p:cNvPr id="37" name="Google Shape;39;p2"/>
          <p:cNvPicPr preferRelativeResize="0"/>
          <p:nvPr/>
        </p:nvPicPr>
        <p:blipFill rotWithShape="1">
          <a:blip r:embed="rId4">
            <a:alphaModFix/>
          </a:blip>
          <a:srcRect/>
          <a:stretch/>
        </p:blipFill>
        <p:spPr>
          <a:xfrm>
            <a:off x="236567" y="5597240"/>
            <a:ext cx="760959" cy="1094566"/>
          </a:xfrm>
          <a:prstGeom prst="rect">
            <a:avLst/>
          </a:prstGeom>
          <a:noFill/>
          <a:ln>
            <a:noFill/>
          </a:ln>
        </p:spPr>
      </p:pic>
      <p:sp>
        <p:nvSpPr>
          <p:cNvPr id="38" name="Google Shape;61;p4"/>
          <p:cNvSpPr/>
          <p:nvPr/>
        </p:nvSpPr>
        <p:spPr>
          <a:xfrm>
            <a:off x="6345382" y="164413"/>
            <a:ext cx="5065568" cy="757090"/>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None/>
            </a:pPr>
            <a:r>
              <a:rPr lang="es-MX" sz="2400" b="1" i="0" u="none" strike="noStrike" cap="none" dirty="0">
                <a:solidFill>
                  <a:srgbClr val="AB0033"/>
                </a:solidFill>
                <a:latin typeface="+mn-lt"/>
                <a:ea typeface="Encode Sans"/>
                <a:cs typeface="Encode Sans"/>
                <a:sym typeface="Encode Sans"/>
              </a:rPr>
              <a:t>Aprendizaje basado en proyectos comunitarios</a:t>
            </a:r>
            <a:endParaRPr dirty="0">
              <a:latin typeface="+mn-lt"/>
            </a:endParaRPr>
          </a:p>
        </p:txBody>
      </p:sp>
      <p:pic>
        <p:nvPicPr>
          <p:cNvPr id="39" name="Picture 4" descr="Comunidad online - Iconos gratis de red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5433" y="87750"/>
            <a:ext cx="809982" cy="809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cxnSp>
        <p:nvCxnSpPr>
          <p:cNvPr id="109" name="Google Shape;109;p6"/>
          <p:cNvCxnSpPr/>
          <p:nvPr/>
        </p:nvCxnSpPr>
        <p:spPr>
          <a:xfrm rot="10800000">
            <a:off x="849899" y="935760"/>
            <a:ext cx="10561051" cy="0"/>
          </a:xfrm>
          <a:prstGeom prst="straightConnector1">
            <a:avLst/>
          </a:prstGeom>
          <a:noFill/>
          <a:ln w="25400" cap="flat" cmpd="sng">
            <a:solidFill>
              <a:srgbClr val="CAA37C"/>
            </a:solidFill>
            <a:prstDash val="solid"/>
            <a:round/>
            <a:headEnd type="none" w="sm" len="sm"/>
            <a:tailEnd type="none" w="sm" len="sm"/>
          </a:ln>
        </p:spPr>
      </p:cxnSp>
      <p:sp>
        <p:nvSpPr>
          <p:cNvPr id="112" name="Google Shape;112;p6"/>
          <p:cNvSpPr/>
          <p:nvPr/>
        </p:nvSpPr>
        <p:spPr>
          <a:xfrm>
            <a:off x="517799" y="1116677"/>
            <a:ext cx="55455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2400" b="1" i="0" u="none" strike="noStrike" cap="none" dirty="0">
                <a:solidFill>
                  <a:schemeClr val="tx1"/>
                </a:solidFill>
                <a:latin typeface="Arial"/>
                <a:ea typeface="Arial"/>
                <a:cs typeface="Arial"/>
                <a:sym typeface="Arial"/>
              </a:rPr>
              <a:t>Justificación de la metodología:</a:t>
            </a:r>
            <a:endParaRPr sz="2400" b="1" i="0" u="none" strike="noStrike" cap="none" dirty="0">
              <a:solidFill>
                <a:schemeClr val="tx1"/>
              </a:solidFill>
              <a:latin typeface="Arial"/>
              <a:ea typeface="Arial"/>
              <a:cs typeface="Arial"/>
              <a:sym typeface="Arial"/>
            </a:endParaRPr>
          </a:p>
        </p:txBody>
      </p:sp>
      <p:sp>
        <p:nvSpPr>
          <p:cNvPr id="113" name="Google Shape;113;p6"/>
          <p:cNvSpPr/>
          <p:nvPr/>
        </p:nvSpPr>
        <p:spPr>
          <a:xfrm>
            <a:off x="7412916" y="1143152"/>
            <a:ext cx="35541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2400" b="1" i="0" u="none" strike="noStrike" cap="none" dirty="0">
                <a:solidFill>
                  <a:schemeClr val="tx1"/>
                </a:solidFill>
                <a:sym typeface="Arial"/>
              </a:rPr>
              <a:t>El maestro podrá:</a:t>
            </a:r>
            <a:endParaRPr dirty="0">
              <a:solidFill>
                <a:schemeClr val="tx1"/>
              </a:solidFill>
            </a:endParaRPr>
          </a:p>
        </p:txBody>
      </p:sp>
      <p:sp>
        <p:nvSpPr>
          <p:cNvPr id="114" name="Google Shape;114;p6"/>
          <p:cNvSpPr/>
          <p:nvPr/>
        </p:nvSpPr>
        <p:spPr>
          <a:xfrm>
            <a:off x="4923216" y="95354"/>
            <a:ext cx="6487734" cy="83095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s-MX" sz="2400" b="1" i="0" u="none" strike="noStrike" cap="none" dirty="0">
                <a:solidFill>
                  <a:srgbClr val="AB0033"/>
                </a:solidFill>
                <a:latin typeface="+mn-lt"/>
                <a:ea typeface="Encode Sans"/>
                <a:cs typeface="Encode Sans"/>
                <a:sym typeface="Encode Sans"/>
              </a:rPr>
              <a:t>Aprendizaje basado en indagación (STEAM como enfoque)</a:t>
            </a:r>
            <a:endParaRPr sz="2400" b="1" i="0" u="none" strike="noStrike" cap="none" dirty="0">
              <a:solidFill>
                <a:srgbClr val="AB0033"/>
              </a:solidFill>
              <a:latin typeface="+mn-lt"/>
              <a:ea typeface="Encode Sans"/>
              <a:cs typeface="Encode Sans"/>
              <a:sym typeface="Encode Sans"/>
            </a:endParaRPr>
          </a:p>
        </p:txBody>
      </p:sp>
      <p:sp>
        <p:nvSpPr>
          <p:cNvPr id="115" name="Google Shape;115;p6"/>
          <p:cNvSpPr/>
          <p:nvPr/>
        </p:nvSpPr>
        <p:spPr>
          <a:xfrm>
            <a:off x="849899" y="1759293"/>
            <a:ext cx="4881300" cy="28623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2000" b="0" i="0" u="none" strike="noStrike" cap="none" dirty="0">
                <a:solidFill>
                  <a:srgbClr val="000000"/>
                </a:solidFill>
                <a:latin typeface="Arial"/>
                <a:ea typeface="Arial"/>
                <a:cs typeface="Arial"/>
                <a:sym typeface="Arial"/>
              </a:rPr>
              <a:t>El </a:t>
            </a:r>
            <a:r>
              <a:rPr lang="es-MX" sz="2000" b="1" i="0" u="none" strike="noStrike" cap="none" dirty="0">
                <a:solidFill>
                  <a:srgbClr val="000000"/>
                </a:solidFill>
                <a:latin typeface="Arial"/>
                <a:ea typeface="Arial"/>
                <a:cs typeface="Arial"/>
                <a:sym typeface="Arial"/>
              </a:rPr>
              <a:t>Campo formativo de Saberes y pensamiento científico </a:t>
            </a:r>
            <a:r>
              <a:rPr lang="es-MX" sz="2000" b="0" i="0" u="none" strike="noStrike" cap="none" dirty="0">
                <a:solidFill>
                  <a:srgbClr val="000000"/>
                </a:solidFill>
                <a:latin typeface="Arial"/>
                <a:ea typeface="Arial"/>
                <a:cs typeface="Arial"/>
                <a:sym typeface="Arial"/>
              </a:rPr>
              <a:t>demanda un enfoque interdisciplinario y </a:t>
            </a:r>
            <a:r>
              <a:rPr lang="es-MX" sz="2000" b="0" i="0" u="none" strike="noStrike" cap="none" dirty="0" err="1">
                <a:solidFill>
                  <a:srgbClr val="000000"/>
                </a:solidFill>
                <a:latin typeface="Arial"/>
                <a:ea typeface="Arial"/>
                <a:cs typeface="Arial"/>
                <a:sym typeface="Arial"/>
              </a:rPr>
              <a:t>transdisciplinario</a:t>
            </a:r>
            <a:r>
              <a:rPr lang="es-MX" sz="2000" b="0" i="0" u="none" strike="noStrike" cap="none" dirty="0">
                <a:solidFill>
                  <a:srgbClr val="000000"/>
                </a:solidFill>
                <a:latin typeface="Arial"/>
                <a:ea typeface="Arial"/>
                <a:cs typeface="Arial"/>
                <a:sym typeface="Arial"/>
              </a:rPr>
              <a:t> para ofrecer explicaciones desde las ciencias y los saberes de las comunidades.</a:t>
            </a:r>
            <a:endParaRPr dirty="0"/>
          </a:p>
        </p:txBody>
      </p:sp>
      <p:sp>
        <p:nvSpPr>
          <p:cNvPr id="116" name="Google Shape;116;p6"/>
          <p:cNvSpPr/>
          <p:nvPr/>
        </p:nvSpPr>
        <p:spPr>
          <a:xfrm>
            <a:off x="6691953" y="1614303"/>
            <a:ext cx="5190000" cy="2400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2000"/>
              <a:buFont typeface="Noto Sans Symbols"/>
              <a:buChar char="▪"/>
            </a:pPr>
            <a:r>
              <a:rPr lang="es-MX" sz="2000" b="0" i="0" u="none" strike="noStrike" cap="none" dirty="0">
                <a:solidFill>
                  <a:srgbClr val="000000"/>
                </a:solidFill>
                <a:sym typeface="Arial"/>
              </a:rPr>
              <a:t>Indagación de la enseñanza de las ciencias.</a:t>
            </a:r>
            <a:endParaRPr sz="2000" dirty="0"/>
          </a:p>
          <a:p>
            <a:pPr marL="285750" marR="0" lvl="0" indent="-285750" algn="l" rtl="0">
              <a:lnSpc>
                <a:spcPct val="150000"/>
              </a:lnSpc>
              <a:spcBef>
                <a:spcPts val="0"/>
              </a:spcBef>
              <a:spcAft>
                <a:spcPts val="0"/>
              </a:spcAft>
              <a:buClr>
                <a:srgbClr val="000000"/>
              </a:buClr>
              <a:buSzPts val="2000"/>
              <a:buFont typeface="Noto Sans Symbols"/>
              <a:buChar char="▪"/>
            </a:pPr>
            <a:r>
              <a:rPr lang="es-MX" sz="2000" b="0" i="0" u="none" strike="noStrike" cap="none" dirty="0">
                <a:solidFill>
                  <a:srgbClr val="000000"/>
                </a:solidFill>
                <a:sym typeface="Arial"/>
              </a:rPr>
              <a:t>Desarrollo progresivo de ideas clave, que favorezca aprender a investigar, comprender y construir el conocimiento.</a:t>
            </a:r>
            <a:endParaRPr sz="2000" dirty="0"/>
          </a:p>
        </p:txBody>
      </p:sp>
      <p:sp>
        <p:nvSpPr>
          <p:cNvPr id="117" name="Google Shape;117;p6"/>
          <p:cNvSpPr/>
          <p:nvPr/>
        </p:nvSpPr>
        <p:spPr>
          <a:xfrm>
            <a:off x="3290549" y="4702896"/>
            <a:ext cx="8465996"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2000" b="0" i="0" u="none" strike="noStrike" cap="none" dirty="0">
                <a:solidFill>
                  <a:srgbClr val="000000"/>
                </a:solidFill>
                <a:latin typeface="Arial"/>
                <a:ea typeface="Arial"/>
                <a:cs typeface="Arial"/>
                <a:sym typeface="Arial"/>
              </a:rPr>
              <a:t>La Visión STEAM para México cubre este enfoque. Esto es así porque en esta visión se integran, en principio, la ciencia, la tecnología, la ingeniería y las matemáticas, cada una con un papel específico (Visión STEAM para México, p. 17, 2019).</a:t>
            </a:r>
            <a:endParaRPr sz="2000" b="0" i="0" u="none" strike="noStrike" cap="none" dirty="0">
              <a:solidFill>
                <a:srgbClr val="000000"/>
              </a:solidFill>
              <a:latin typeface="Arial"/>
              <a:ea typeface="Arial"/>
              <a:cs typeface="Arial"/>
              <a:sym typeface="Arial"/>
            </a:endParaRPr>
          </a:p>
        </p:txBody>
      </p:sp>
      <p:pic>
        <p:nvPicPr>
          <p:cNvPr id="11" name="Google Shape;40;p2" descr="Imagen que contiene Icono&#10;&#10;Descripción generada automáticamente"/>
          <p:cNvPicPr preferRelativeResize="0"/>
          <p:nvPr/>
        </p:nvPicPr>
        <p:blipFill rotWithShape="1">
          <a:blip r:embed="rId3">
            <a:alphaModFix/>
          </a:blip>
          <a:srcRect/>
          <a:stretch/>
        </p:blipFill>
        <p:spPr>
          <a:xfrm>
            <a:off x="874712" y="332509"/>
            <a:ext cx="2053487" cy="527195"/>
          </a:xfrm>
          <a:prstGeom prst="rect">
            <a:avLst/>
          </a:prstGeom>
          <a:noFill/>
          <a:ln>
            <a:noFill/>
          </a:ln>
        </p:spPr>
      </p:pic>
      <p:pic>
        <p:nvPicPr>
          <p:cNvPr id="12" name="Google Shape;39;p2"/>
          <p:cNvPicPr preferRelativeResize="0"/>
          <p:nvPr/>
        </p:nvPicPr>
        <p:blipFill rotWithShape="1">
          <a:blip r:embed="rId4">
            <a:alphaModFix/>
          </a:blip>
          <a:srcRect/>
          <a:stretch/>
        </p:blipFill>
        <p:spPr>
          <a:xfrm>
            <a:off x="236567" y="5597240"/>
            <a:ext cx="760959" cy="1094566"/>
          </a:xfrm>
          <a:prstGeom prst="rect">
            <a:avLst/>
          </a:prstGeom>
          <a:noFill/>
          <a:ln>
            <a:noFill/>
          </a:ln>
        </p:spPr>
      </p:pic>
      <p:pic>
        <p:nvPicPr>
          <p:cNvPr id="9220" name="Picture 4" descr="indagar sobre el vector del icono: vector de stock (libre de regalías)  1829384621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500" b="90000" l="4231" r="95000">
                        <a14:foregroundMark x1="32308" y1="13571" x2="88077" y2="80357"/>
                        <a14:foregroundMark x1="16538" y1="50000" x2="76923" y2="33929"/>
                        <a14:foregroundMark x1="49615" y1="60000" x2="43077" y2="15714"/>
                        <a14:foregroundMark x1="18846" y1="72500" x2="81538" y2="72500"/>
                        <a14:foregroundMark x1="60769" y1="79286" x2="87308" y2="77143"/>
                      </a14:backgroundRemoval>
                    </a14:imgEffect>
                  </a14:imgLayer>
                </a14:imgProps>
              </a:ext>
              <a:ext uri="{28A0092B-C50C-407E-A947-70E740481C1C}">
                <a14:useLocalDpi xmlns:a14="http://schemas.microsoft.com/office/drawing/2010/main" val="0"/>
              </a:ext>
            </a:extLst>
          </a:blip>
          <a:srcRect/>
          <a:stretch>
            <a:fillRect/>
          </a:stretch>
        </p:blipFill>
        <p:spPr bwMode="auto">
          <a:xfrm>
            <a:off x="4046524" y="68367"/>
            <a:ext cx="876692" cy="9441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8196" name="Picture 4" descr="Un, mujer, tenencia, un, lupa | Vector Premium"/>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728" b="87548" l="13898" r="85783"/>
                    </a14:imgEffect>
                  </a14:imgLayer>
                </a14:imgProps>
              </a:ext>
              <a:ext uri="{28A0092B-C50C-407E-A947-70E740481C1C}">
                <a14:useLocalDpi xmlns:a14="http://schemas.microsoft.com/office/drawing/2010/main" val="0"/>
              </a:ext>
            </a:extLst>
          </a:blip>
          <a:srcRect l="14353" t="12568" r="13384" b="12476"/>
          <a:stretch/>
        </p:blipFill>
        <p:spPr bwMode="auto">
          <a:xfrm flipH="1">
            <a:off x="5835546" y="3514462"/>
            <a:ext cx="1523287" cy="1366320"/>
          </a:xfrm>
          <a:prstGeom prst="rect">
            <a:avLst/>
          </a:prstGeom>
          <a:noFill/>
          <a:extLst>
            <a:ext uri="{909E8E84-426E-40DD-AFC4-6F175D3DCCD1}">
              <a14:hiddenFill xmlns:a14="http://schemas.microsoft.com/office/drawing/2010/main">
                <a:solidFill>
                  <a:srgbClr val="FFFFFF"/>
                </a:solidFill>
              </a14:hiddenFill>
            </a:ext>
          </a:extLst>
        </p:spPr>
      </p:pic>
      <p:cxnSp>
        <p:nvCxnSpPr>
          <p:cNvPr id="122" name="Google Shape;122;p7"/>
          <p:cNvCxnSpPr/>
          <p:nvPr/>
        </p:nvCxnSpPr>
        <p:spPr>
          <a:xfrm rot="10800000">
            <a:off x="849899" y="935760"/>
            <a:ext cx="10561051" cy="0"/>
          </a:xfrm>
          <a:prstGeom prst="straightConnector1">
            <a:avLst/>
          </a:prstGeom>
          <a:noFill/>
          <a:ln w="25400" cap="flat" cmpd="sng">
            <a:solidFill>
              <a:srgbClr val="CAA37C"/>
            </a:solidFill>
            <a:prstDash val="solid"/>
            <a:round/>
            <a:headEnd type="none" w="sm" len="sm"/>
            <a:tailEnd type="none" w="sm" len="sm"/>
          </a:ln>
        </p:spPr>
      </p:cxnSp>
      <p:sp>
        <p:nvSpPr>
          <p:cNvPr id="125" name="Google Shape;125;p7"/>
          <p:cNvSpPr/>
          <p:nvPr/>
        </p:nvSpPr>
        <p:spPr>
          <a:xfrm>
            <a:off x="778727" y="927088"/>
            <a:ext cx="63148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400" b="1" i="0" u="none" strike="noStrike" cap="none" dirty="0">
                <a:solidFill>
                  <a:schemeClr val="tx1"/>
                </a:solidFill>
                <a:latin typeface="Arial"/>
                <a:ea typeface="Arial"/>
                <a:cs typeface="Arial"/>
                <a:sym typeface="Arial"/>
              </a:rPr>
              <a:t>Fases, pasos o etapas de la metodología:</a:t>
            </a:r>
            <a:endParaRPr sz="2400" b="1" i="0" u="none" strike="noStrike" cap="none" dirty="0">
              <a:solidFill>
                <a:schemeClr val="tx1"/>
              </a:solidFill>
              <a:latin typeface="Arial"/>
              <a:ea typeface="Arial"/>
              <a:cs typeface="Arial"/>
              <a:sym typeface="Arial"/>
            </a:endParaRPr>
          </a:p>
        </p:txBody>
      </p:sp>
      <p:sp>
        <p:nvSpPr>
          <p:cNvPr id="126" name="Google Shape;126;p7"/>
          <p:cNvSpPr txBox="1"/>
          <p:nvPr/>
        </p:nvSpPr>
        <p:spPr>
          <a:xfrm>
            <a:off x="364997" y="1459389"/>
            <a:ext cx="1984495"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3600" b="1" i="0" u="none" strike="noStrike" cap="none" dirty="0">
                <a:solidFill>
                  <a:srgbClr val="7F7F7F"/>
                </a:solidFill>
                <a:latin typeface="Arial"/>
                <a:ea typeface="Arial"/>
                <a:cs typeface="Arial"/>
                <a:sym typeface="Arial"/>
              </a:rPr>
              <a:t> 5 FASES</a:t>
            </a:r>
            <a:endParaRPr sz="3600" b="1" i="0" u="none" strike="noStrike" cap="none" dirty="0">
              <a:solidFill>
                <a:srgbClr val="7F7F7F"/>
              </a:solidFill>
              <a:latin typeface="Arial"/>
              <a:ea typeface="Arial"/>
              <a:cs typeface="Arial"/>
              <a:sym typeface="Arial"/>
            </a:endParaRPr>
          </a:p>
        </p:txBody>
      </p:sp>
      <p:grpSp>
        <p:nvGrpSpPr>
          <p:cNvPr id="128" name="Google Shape;128;p7"/>
          <p:cNvGrpSpPr/>
          <p:nvPr/>
        </p:nvGrpSpPr>
        <p:grpSpPr>
          <a:xfrm>
            <a:off x="3456514" y="1340958"/>
            <a:ext cx="5115628" cy="5214098"/>
            <a:chOff x="1159171" y="-253857"/>
            <a:chExt cx="5115628" cy="5214098"/>
          </a:xfrm>
        </p:grpSpPr>
        <p:sp>
          <p:nvSpPr>
            <p:cNvPr id="129" name="Google Shape;129;p7"/>
            <p:cNvSpPr/>
            <p:nvPr/>
          </p:nvSpPr>
          <p:spPr>
            <a:xfrm>
              <a:off x="4305222" y="34941"/>
              <a:ext cx="1226895" cy="122689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txBox="1"/>
            <p:nvPr/>
          </p:nvSpPr>
          <p:spPr>
            <a:xfrm>
              <a:off x="4305222" y="34941"/>
              <a:ext cx="1226895" cy="1226895"/>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s-MX" sz="1400" b="1" i="0" u="none" strike="noStrike" cap="none">
                  <a:solidFill>
                    <a:srgbClr val="7F7F7F"/>
                  </a:solidFill>
                  <a:latin typeface="Arial"/>
                  <a:ea typeface="Arial"/>
                  <a:cs typeface="Arial"/>
                  <a:sym typeface="Arial"/>
                </a:rPr>
                <a:t>FASE 1 Introducción al tema </a:t>
              </a:r>
              <a:endParaRPr sz="1400" b="1" i="0" u="none" strike="noStrike" cap="none">
                <a:solidFill>
                  <a:srgbClr val="7F7F7F"/>
                </a:solidFill>
                <a:latin typeface="Arial"/>
                <a:ea typeface="Arial"/>
                <a:cs typeface="Arial"/>
                <a:sym typeface="Arial"/>
              </a:endParaRPr>
            </a:p>
          </p:txBody>
        </p:sp>
        <p:sp>
          <p:nvSpPr>
            <p:cNvPr id="131" name="Google Shape;131;p7"/>
            <p:cNvSpPr/>
            <p:nvPr/>
          </p:nvSpPr>
          <p:spPr>
            <a:xfrm>
              <a:off x="1413376" y="-1243"/>
              <a:ext cx="4607219" cy="4607219"/>
            </a:xfrm>
            <a:custGeom>
              <a:avLst/>
              <a:gdLst/>
              <a:ahLst/>
              <a:cxnLst/>
              <a:rect l="l" t="t" r="r" b="b"/>
              <a:pathLst>
                <a:path w="120000" h="120000" extrusionOk="0">
                  <a:moveTo>
                    <a:pt x="108072" y="31577"/>
                  </a:moveTo>
                  <a:lnTo>
                    <a:pt x="108072" y="31577"/>
                  </a:lnTo>
                  <a:cubicBezTo>
                    <a:pt x="112362" y="38832"/>
                    <a:pt x="114953" y="46963"/>
                    <a:pt x="115653" y="55362"/>
                  </a:cubicBezTo>
                  <a:lnTo>
                    <a:pt x="119793" y="55399"/>
                  </a:lnTo>
                  <a:lnTo>
                    <a:pt x="112728" y="60472"/>
                  </a:lnTo>
                  <a:lnTo>
                    <a:pt x="105254" y="55269"/>
                  </a:lnTo>
                  <a:lnTo>
                    <a:pt x="109392" y="55306"/>
                  </a:lnTo>
                  <a:lnTo>
                    <a:pt x="109392" y="55306"/>
                  </a:lnTo>
                  <a:cubicBezTo>
                    <a:pt x="108702" y="48046"/>
                    <a:pt x="106420" y="41026"/>
                    <a:pt x="102708" y="34748"/>
                  </a:cubicBezTo>
                  <a:close/>
                </a:path>
              </a:pathLst>
            </a:cu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5047904" y="2320681"/>
              <a:ext cx="1226895" cy="122689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txBox="1"/>
            <p:nvPr/>
          </p:nvSpPr>
          <p:spPr>
            <a:xfrm>
              <a:off x="5047904" y="2320681"/>
              <a:ext cx="1226895" cy="1226895"/>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s-MX" sz="1400" b="1" i="0" u="none" strike="noStrike" cap="none">
                  <a:solidFill>
                    <a:srgbClr val="ED7D31"/>
                  </a:solidFill>
                  <a:latin typeface="Arial"/>
                  <a:ea typeface="Arial"/>
                  <a:cs typeface="Arial"/>
                  <a:sym typeface="Arial"/>
                </a:rPr>
                <a:t>FASE 2</a:t>
              </a:r>
              <a:endParaRPr/>
            </a:p>
            <a:p>
              <a:pPr marL="0" marR="0" lvl="0" indent="0" algn="ctr" rtl="0">
                <a:lnSpc>
                  <a:spcPct val="90000"/>
                </a:lnSpc>
                <a:spcBef>
                  <a:spcPts val="490"/>
                </a:spcBef>
                <a:spcAft>
                  <a:spcPts val="0"/>
                </a:spcAft>
                <a:buNone/>
              </a:pPr>
              <a:r>
                <a:rPr lang="es-MX" sz="1400" b="1" i="0" u="none" strike="noStrike" cap="none">
                  <a:solidFill>
                    <a:srgbClr val="ED7D31"/>
                  </a:solidFill>
                  <a:latin typeface="Arial"/>
                  <a:ea typeface="Arial"/>
                  <a:cs typeface="Arial"/>
                  <a:sym typeface="Arial"/>
                </a:rPr>
                <a:t>Diseño de investigación </a:t>
              </a:r>
              <a:endParaRPr sz="1400" b="1" i="0" u="none" strike="noStrike" cap="none">
                <a:solidFill>
                  <a:srgbClr val="ED7D31"/>
                </a:solidFill>
                <a:latin typeface="Arial"/>
                <a:ea typeface="Arial"/>
                <a:cs typeface="Arial"/>
                <a:sym typeface="Arial"/>
              </a:endParaRPr>
            </a:p>
          </p:txBody>
        </p:sp>
        <p:sp>
          <p:nvSpPr>
            <p:cNvPr id="134" name="Google Shape;134;p7"/>
            <p:cNvSpPr/>
            <p:nvPr/>
          </p:nvSpPr>
          <p:spPr>
            <a:xfrm>
              <a:off x="1413376" y="-1243"/>
              <a:ext cx="4607219" cy="4607219"/>
            </a:xfrm>
            <a:custGeom>
              <a:avLst/>
              <a:gdLst/>
              <a:ahLst/>
              <a:cxnLst/>
              <a:rect l="l" t="t" r="r" b="b"/>
              <a:pathLst>
                <a:path w="120000" h="120000" extrusionOk="0">
                  <a:moveTo>
                    <a:pt x="104292" y="94015"/>
                  </a:moveTo>
                  <a:lnTo>
                    <a:pt x="104292" y="94015"/>
                  </a:lnTo>
                  <a:cubicBezTo>
                    <a:pt x="98374" y="101721"/>
                    <a:pt x="90547" y="107750"/>
                    <a:pt x="81586" y="111506"/>
                  </a:cubicBezTo>
                  <a:lnTo>
                    <a:pt x="82828" y="115455"/>
                  </a:lnTo>
                  <a:lnTo>
                    <a:pt x="75822" y="110301"/>
                  </a:lnTo>
                  <a:lnTo>
                    <a:pt x="78465" y="101586"/>
                  </a:lnTo>
                  <a:lnTo>
                    <a:pt x="79707" y="105533"/>
                  </a:lnTo>
                  <a:cubicBezTo>
                    <a:pt x="87450" y="102182"/>
                    <a:pt x="94211" y="96911"/>
                    <a:pt x="99350" y="90219"/>
                  </a:cubicBezTo>
                  <a:close/>
                </a:path>
              </a:pathLst>
            </a:custGeom>
            <a:solidFill>
              <a:srgbClr val="D778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3103538" y="3733346"/>
              <a:ext cx="1226895" cy="122689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txBox="1"/>
            <p:nvPr/>
          </p:nvSpPr>
          <p:spPr>
            <a:xfrm>
              <a:off x="3103538" y="3733346"/>
              <a:ext cx="1226895" cy="122689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s-MX" sz="1200" b="1" i="0" u="none" strike="noStrike" cap="none">
                  <a:solidFill>
                    <a:srgbClr val="D87A51"/>
                  </a:solidFill>
                  <a:latin typeface="Arial"/>
                  <a:ea typeface="Arial"/>
                  <a:cs typeface="Arial"/>
                  <a:sym typeface="Arial"/>
                </a:rPr>
                <a:t>FASE 3.</a:t>
              </a:r>
              <a:endParaRPr/>
            </a:p>
            <a:p>
              <a:pPr marL="0" marR="0" lvl="0" indent="0" algn="ctr" rtl="0">
                <a:lnSpc>
                  <a:spcPct val="90000"/>
                </a:lnSpc>
                <a:spcBef>
                  <a:spcPts val="420"/>
                </a:spcBef>
                <a:spcAft>
                  <a:spcPts val="0"/>
                </a:spcAft>
                <a:buNone/>
              </a:pPr>
              <a:r>
                <a:rPr lang="es-MX" sz="1200" b="1" i="0" u="none" strike="noStrike" cap="none">
                  <a:solidFill>
                    <a:srgbClr val="D87A51"/>
                  </a:solidFill>
                  <a:latin typeface="Arial"/>
                  <a:ea typeface="Arial"/>
                  <a:cs typeface="Arial"/>
                  <a:sym typeface="Arial"/>
                </a:rPr>
                <a:t>Organizar y estructurar las respuestas </a:t>
              </a:r>
              <a:endParaRPr/>
            </a:p>
            <a:p>
              <a:pPr marL="0" marR="0" lvl="0" indent="0" algn="ctr" rtl="0">
                <a:lnSpc>
                  <a:spcPct val="90000"/>
                </a:lnSpc>
                <a:spcBef>
                  <a:spcPts val="420"/>
                </a:spcBef>
                <a:spcAft>
                  <a:spcPts val="0"/>
                </a:spcAft>
                <a:buNone/>
              </a:pPr>
              <a:r>
                <a:rPr lang="es-MX" sz="1200" b="1" i="0" u="none" strike="noStrike" cap="none">
                  <a:solidFill>
                    <a:srgbClr val="D87A51"/>
                  </a:solidFill>
                  <a:latin typeface="Arial"/>
                  <a:ea typeface="Arial"/>
                  <a:cs typeface="Arial"/>
                  <a:sym typeface="Arial"/>
                </a:rPr>
                <a:t>a las preguntas específicas de </a:t>
              </a:r>
              <a:endParaRPr/>
            </a:p>
            <a:p>
              <a:pPr marL="0" marR="0" lvl="0" indent="0" algn="ctr" rtl="0">
                <a:lnSpc>
                  <a:spcPct val="90000"/>
                </a:lnSpc>
                <a:spcBef>
                  <a:spcPts val="420"/>
                </a:spcBef>
                <a:spcAft>
                  <a:spcPts val="0"/>
                </a:spcAft>
                <a:buNone/>
              </a:pPr>
              <a:r>
                <a:rPr lang="es-MX" sz="1200" b="1" i="0" u="none" strike="noStrike" cap="none">
                  <a:solidFill>
                    <a:srgbClr val="D87A51"/>
                  </a:solidFill>
                  <a:latin typeface="Arial"/>
                  <a:ea typeface="Arial"/>
                  <a:cs typeface="Arial"/>
                  <a:sym typeface="Arial"/>
                </a:rPr>
                <a:t>indagación</a:t>
              </a:r>
              <a:endParaRPr sz="1200" b="1" i="0" u="none" strike="noStrike" cap="none">
                <a:solidFill>
                  <a:srgbClr val="D87A51"/>
                </a:solidFill>
                <a:latin typeface="Arial"/>
                <a:ea typeface="Arial"/>
                <a:cs typeface="Arial"/>
                <a:sym typeface="Arial"/>
              </a:endParaRPr>
            </a:p>
          </p:txBody>
        </p:sp>
        <p:sp>
          <p:nvSpPr>
            <p:cNvPr id="137" name="Google Shape;137;p7"/>
            <p:cNvSpPr/>
            <p:nvPr/>
          </p:nvSpPr>
          <p:spPr>
            <a:xfrm>
              <a:off x="1413376" y="-1243"/>
              <a:ext cx="4607219" cy="4607219"/>
            </a:xfrm>
            <a:custGeom>
              <a:avLst/>
              <a:gdLst/>
              <a:ahLst/>
              <a:cxnLst/>
              <a:rect l="l" t="t" r="r" b="b"/>
              <a:pathLst>
                <a:path w="120000" h="120000" extrusionOk="0">
                  <a:moveTo>
                    <a:pt x="43243" y="113273"/>
                  </a:moveTo>
                  <a:cubicBezTo>
                    <a:pt x="33974" y="110357"/>
                    <a:pt x="25626" y="105074"/>
                    <a:pt x="19024" y="97944"/>
                  </a:cubicBezTo>
                  <a:lnTo>
                    <a:pt x="15740" y="100465"/>
                  </a:lnTo>
                  <a:lnTo>
                    <a:pt x="18179" y="92117"/>
                  </a:lnTo>
                  <a:lnTo>
                    <a:pt x="27272" y="91610"/>
                  </a:lnTo>
                  <a:lnTo>
                    <a:pt x="23990" y="94130"/>
                  </a:lnTo>
                  <a:lnTo>
                    <a:pt x="23990" y="94130"/>
                  </a:lnTo>
                  <a:cubicBezTo>
                    <a:pt x="29794" y="100254"/>
                    <a:pt x="37064" y="104797"/>
                    <a:pt x="45113" y="107328"/>
                  </a:cubicBezTo>
                  <a:close/>
                </a:path>
              </a:pathLst>
            </a:custGeom>
            <a:solidFill>
              <a:srgbClr val="C47F6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1159171" y="2320681"/>
              <a:ext cx="1226895" cy="122689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txBox="1"/>
            <p:nvPr/>
          </p:nvSpPr>
          <p:spPr>
            <a:xfrm>
              <a:off x="1159171" y="2320681"/>
              <a:ext cx="1226895" cy="1226895"/>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None/>
              </a:pPr>
              <a:r>
                <a:rPr lang="es-MX" sz="1400" b="1" i="0" u="none" strike="noStrike" cap="none">
                  <a:solidFill>
                    <a:srgbClr val="C48170"/>
                  </a:solidFill>
                  <a:latin typeface="Arial"/>
                  <a:ea typeface="Arial"/>
                  <a:cs typeface="Arial"/>
                  <a:sym typeface="Arial"/>
                </a:rPr>
                <a:t>Fase 4. Presentación de los resultados de indagación. Aplicación</a:t>
              </a:r>
              <a:endParaRPr sz="1400" b="1" i="0" u="none" strike="noStrike" cap="none">
                <a:solidFill>
                  <a:srgbClr val="C48170"/>
                </a:solidFill>
                <a:latin typeface="Arial"/>
                <a:ea typeface="Arial"/>
                <a:cs typeface="Arial"/>
                <a:sym typeface="Arial"/>
              </a:endParaRPr>
            </a:p>
          </p:txBody>
        </p:sp>
        <p:sp>
          <p:nvSpPr>
            <p:cNvPr id="140" name="Google Shape;140;p7"/>
            <p:cNvSpPr/>
            <p:nvPr/>
          </p:nvSpPr>
          <p:spPr>
            <a:xfrm>
              <a:off x="1404115" y="-253857"/>
              <a:ext cx="4607219" cy="4607219"/>
            </a:xfrm>
            <a:custGeom>
              <a:avLst/>
              <a:gdLst/>
              <a:ahLst/>
              <a:cxnLst/>
              <a:rect l="l" t="t" r="r" b="b"/>
              <a:pathLst>
                <a:path w="120000" h="120000" extrusionOk="0">
                  <a:moveTo>
                    <a:pt x="4156" y="60500"/>
                  </a:moveTo>
                  <a:lnTo>
                    <a:pt x="4156" y="60500"/>
                  </a:lnTo>
                  <a:cubicBezTo>
                    <a:pt x="4081" y="52072"/>
                    <a:pt x="5914" y="43737"/>
                    <a:pt x="9518" y="36118"/>
                  </a:cubicBezTo>
                  <a:lnTo>
                    <a:pt x="5954" y="34011"/>
                  </a:lnTo>
                  <a:lnTo>
                    <a:pt x="14610" y="33162"/>
                  </a:lnTo>
                  <a:lnTo>
                    <a:pt x="18470" y="41411"/>
                  </a:lnTo>
                  <a:lnTo>
                    <a:pt x="14908" y="39305"/>
                  </a:lnTo>
                  <a:lnTo>
                    <a:pt x="14908" y="39305"/>
                  </a:lnTo>
                  <a:cubicBezTo>
                    <a:pt x="11865" y="45934"/>
                    <a:pt x="10322" y="53151"/>
                    <a:pt x="10387" y="60444"/>
                  </a:cubicBezTo>
                  <a:close/>
                </a:path>
              </a:pathLst>
            </a:custGeom>
            <a:solidFill>
              <a:srgbClr val="B38E8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1901853" y="34941"/>
              <a:ext cx="1226895" cy="122689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txBox="1"/>
            <p:nvPr/>
          </p:nvSpPr>
          <p:spPr>
            <a:xfrm>
              <a:off x="1901853" y="34941"/>
              <a:ext cx="1226895" cy="122689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s-MX" sz="1200" b="1" i="0" u="none" strike="noStrike" cap="none">
                  <a:solidFill>
                    <a:srgbClr val="B4908B"/>
                  </a:solidFill>
                  <a:latin typeface="Arial"/>
                  <a:ea typeface="Arial"/>
                  <a:cs typeface="Arial"/>
                  <a:sym typeface="Arial"/>
                </a:rPr>
                <a:t>Fase 5. Metacognición</a:t>
              </a:r>
              <a:endParaRPr sz="1200" b="1" i="0" u="none" strike="noStrike" cap="none">
                <a:solidFill>
                  <a:srgbClr val="B4908B"/>
                </a:solidFill>
                <a:latin typeface="Arial"/>
                <a:ea typeface="Arial"/>
                <a:cs typeface="Arial"/>
                <a:sym typeface="Arial"/>
              </a:endParaRPr>
            </a:p>
          </p:txBody>
        </p:sp>
        <p:sp>
          <p:nvSpPr>
            <p:cNvPr id="143" name="Google Shape;143;p7"/>
            <p:cNvSpPr/>
            <p:nvPr/>
          </p:nvSpPr>
          <p:spPr>
            <a:xfrm>
              <a:off x="1413376" y="-1243"/>
              <a:ext cx="4607219" cy="4607219"/>
            </a:xfrm>
            <a:custGeom>
              <a:avLst/>
              <a:gdLst/>
              <a:ahLst/>
              <a:cxnLst/>
              <a:rect l="l" t="t" r="r" b="b"/>
              <a:pathLst>
                <a:path w="120000" h="120000" extrusionOk="0">
                  <a:moveTo>
                    <a:pt x="43932" y="6515"/>
                  </a:moveTo>
                  <a:lnTo>
                    <a:pt x="43932" y="6515"/>
                  </a:lnTo>
                  <a:cubicBezTo>
                    <a:pt x="52740" y="3869"/>
                    <a:pt x="62067" y="3439"/>
                    <a:pt x="71081" y="5264"/>
                  </a:cubicBezTo>
                  <a:lnTo>
                    <a:pt x="72273" y="1300"/>
                  </a:lnTo>
                  <a:lnTo>
                    <a:pt x="75172" y="9499"/>
                  </a:lnTo>
                  <a:lnTo>
                    <a:pt x="68089" y="15224"/>
                  </a:lnTo>
                  <a:lnTo>
                    <a:pt x="69280" y="11261"/>
                  </a:lnTo>
                  <a:lnTo>
                    <a:pt x="69280" y="11261"/>
                  </a:lnTo>
                  <a:cubicBezTo>
                    <a:pt x="61444" y="9769"/>
                    <a:pt x="53364" y="10188"/>
                    <a:pt x="45725" y="12483"/>
                  </a:cubicBezTo>
                  <a:close/>
                </a:path>
              </a:pathLst>
            </a:custGeom>
            <a:solidFill>
              <a:srgbClr val="A4A4A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7"/>
          <p:cNvSpPr/>
          <p:nvPr/>
        </p:nvSpPr>
        <p:spPr>
          <a:xfrm>
            <a:off x="8196386" y="2846193"/>
            <a:ext cx="3214564"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MX" sz="1200" b="0" i="0" u="none" strike="noStrike" cap="none">
                <a:solidFill>
                  <a:srgbClr val="7F7F7F"/>
                </a:solidFill>
                <a:latin typeface="Arial"/>
                <a:ea typeface="Arial"/>
                <a:cs typeface="Arial"/>
                <a:sym typeface="Arial"/>
              </a:rPr>
              <a:t>Uso de conocimientos previos sobre el tema a desarrollar Identificación de la problemática</a:t>
            </a:r>
            <a:endParaRPr/>
          </a:p>
        </p:txBody>
      </p:sp>
      <p:sp>
        <p:nvSpPr>
          <p:cNvPr id="145" name="Google Shape;145;p7"/>
          <p:cNvSpPr/>
          <p:nvPr/>
        </p:nvSpPr>
        <p:spPr>
          <a:xfrm>
            <a:off x="7440641" y="5390234"/>
            <a:ext cx="203453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7F7F7F"/>
                </a:solidFill>
                <a:latin typeface="Arial"/>
                <a:ea typeface="Arial"/>
                <a:cs typeface="Arial"/>
                <a:sym typeface="Arial"/>
              </a:rPr>
              <a:t>Desarrollo de la indagación</a:t>
            </a:r>
            <a:endParaRPr/>
          </a:p>
        </p:txBody>
      </p:sp>
      <p:sp>
        <p:nvSpPr>
          <p:cNvPr id="146" name="Google Shape;146;p7"/>
          <p:cNvSpPr/>
          <p:nvPr/>
        </p:nvSpPr>
        <p:spPr>
          <a:xfrm>
            <a:off x="2736208" y="5696503"/>
            <a:ext cx="215506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1200" b="0" i="0" u="none" strike="noStrike" cap="none">
                <a:solidFill>
                  <a:srgbClr val="7F7F7F"/>
                </a:solidFill>
                <a:latin typeface="Arial"/>
                <a:ea typeface="Arial"/>
                <a:cs typeface="Arial"/>
                <a:sym typeface="Arial"/>
              </a:rPr>
              <a:t>Se establecen conclusiones relacionadas con la </a:t>
            </a:r>
            <a:endParaRPr/>
          </a:p>
          <a:p>
            <a:pPr marL="0" marR="0" lvl="0" indent="0" algn="ctr" rtl="0">
              <a:lnSpc>
                <a:spcPct val="100000"/>
              </a:lnSpc>
              <a:spcBef>
                <a:spcPts val="0"/>
              </a:spcBef>
              <a:spcAft>
                <a:spcPts val="0"/>
              </a:spcAft>
              <a:buNone/>
            </a:pPr>
            <a:r>
              <a:rPr lang="es-MX" sz="1200" b="0" i="0" u="none" strike="noStrike" cap="none">
                <a:solidFill>
                  <a:srgbClr val="7F7F7F"/>
                </a:solidFill>
                <a:latin typeface="Arial"/>
                <a:ea typeface="Arial"/>
                <a:cs typeface="Arial"/>
                <a:sym typeface="Arial"/>
              </a:rPr>
              <a:t>problemática genera</a:t>
            </a:r>
            <a:endParaRPr/>
          </a:p>
        </p:txBody>
      </p:sp>
      <p:sp>
        <p:nvSpPr>
          <p:cNvPr id="147" name="Google Shape;147;p7"/>
          <p:cNvSpPr/>
          <p:nvPr/>
        </p:nvSpPr>
        <p:spPr>
          <a:xfrm>
            <a:off x="1104885" y="2998217"/>
            <a:ext cx="2708856"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MX" sz="1200" b="0" i="0" u="none" strike="noStrike" cap="none">
                <a:solidFill>
                  <a:srgbClr val="7F7F7F"/>
                </a:solidFill>
                <a:latin typeface="Arial"/>
                <a:ea typeface="Arial"/>
                <a:cs typeface="Arial"/>
                <a:sym typeface="Arial"/>
              </a:rPr>
              <a:t>Se presentan los resultados de indagación y se elaboran propuestas de acción para resolver</a:t>
            </a:r>
            <a:endParaRPr/>
          </a:p>
        </p:txBody>
      </p:sp>
      <p:sp>
        <p:nvSpPr>
          <p:cNvPr id="148" name="Google Shape;148;p7"/>
          <p:cNvSpPr/>
          <p:nvPr/>
        </p:nvSpPr>
        <p:spPr>
          <a:xfrm>
            <a:off x="4539780" y="1388753"/>
            <a:ext cx="269176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7F7F7F"/>
                </a:solidFill>
                <a:latin typeface="Arial"/>
                <a:ea typeface="Arial"/>
                <a:cs typeface="Arial"/>
                <a:sym typeface="Arial"/>
              </a:rPr>
              <a:t>Se reflexiona sobre todo lo realizado:</a:t>
            </a:r>
            <a:endParaRPr/>
          </a:p>
        </p:txBody>
      </p:sp>
      <p:sp>
        <p:nvSpPr>
          <p:cNvPr id="149" name="Google Shape;149;p7"/>
          <p:cNvSpPr/>
          <p:nvPr/>
        </p:nvSpPr>
        <p:spPr>
          <a:xfrm>
            <a:off x="8696556" y="4044610"/>
            <a:ext cx="2933067" cy="101566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MX" sz="1200" b="0" i="0" u="none" strike="noStrike" cap="none">
                <a:solidFill>
                  <a:srgbClr val="7F7F7F"/>
                </a:solidFill>
                <a:latin typeface="Arial"/>
                <a:ea typeface="Arial"/>
                <a:cs typeface="Arial"/>
                <a:sym typeface="Arial"/>
              </a:rPr>
              <a:t> Se plantean las sig. Preguntas</a:t>
            </a:r>
            <a:endParaRPr/>
          </a:p>
          <a:p>
            <a:pPr marL="0" marR="0" lvl="0" indent="0" algn="just" rtl="0">
              <a:lnSpc>
                <a:spcPct val="100000"/>
              </a:lnSpc>
              <a:spcBef>
                <a:spcPts val="0"/>
              </a:spcBef>
              <a:spcAft>
                <a:spcPts val="0"/>
              </a:spcAft>
              <a:buNone/>
            </a:pPr>
            <a:r>
              <a:rPr lang="es-MX" sz="1200" b="0" i="0" u="none" strike="noStrike" cap="none">
                <a:solidFill>
                  <a:srgbClr val="7F7F7F"/>
                </a:solidFill>
                <a:latin typeface="Arial"/>
                <a:ea typeface="Arial"/>
                <a:cs typeface="Arial"/>
                <a:sym typeface="Arial"/>
              </a:rPr>
              <a:t>¿Qué se va a hacer ante cada pregunta</a:t>
            </a:r>
            <a:endParaRPr/>
          </a:p>
          <a:p>
            <a:pPr marL="0" marR="0" lvl="0" indent="0" algn="just" rtl="0">
              <a:lnSpc>
                <a:spcPct val="100000"/>
              </a:lnSpc>
              <a:spcBef>
                <a:spcPts val="0"/>
              </a:spcBef>
              <a:spcAft>
                <a:spcPts val="0"/>
              </a:spcAft>
              <a:buNone/>
            </a:pPr>
            <a:r>
              <a:rPr lang="es-MX" sz="1200" b="0" i="0" u="none" strike="noStrike" cap="none">
                <a:solidFill>
                  <a:srgbClr val="7F7F7F"/>
                </a:solidFill>
                <a:latin typeface="Arial"/>
                <a:ea typeface="Arial"/>
                <a:cs typeface="Arial"/>
                <a:sym typeface="Arial"/>
              </a:rPr>
              <a:t>de indagación?, ¿quién o quiénes</a:t>
            </a:r>
            <a:endParaRPr/>
          </a:p>
          <a:p>
            <a:pPr marL="0" marR="0" lvl="0" indent="0" algn="just" rtl="0">
              <a:lnSpc>
                <a:spcPct val="100000"/>
              </a:lnSpc>
              <a:spcBef>
                <a:spcPts val="0"/>
              </a:spcBef>
              <a:spcAft>
                <a:spcPts val="0"/>
              </a:spcAft>
              <a:buNone/>
            </a:pPr>
            <a:r>
              <a:rPr lang="es-MX" sz="1200" b="0" i="0" u="none" strike="noStrike" cap="none">
                <a:solidFill>
                  <a:srgbClr val="7F7F7F"/>
                </a:solidFill>
                <a:latin typeface="Arial"/>
                <a:ea typeface="Arial"/>
                <a:cs typeface="Arial"/>
                <a:sym typeface="Arial"/>
              </a:rPr>
              <a:t>lo realizará(n)?, ¿cómo?, ¿cuándo?,</a:t>
            </a:r>
            <a:endParaRPr/>
          </a:p>
          <a:p>
            <a:pPr marL="0" marR="0" lvl="0" indent="0" algn="just" rtl="0">
              <a:lnSpc>
                <a:spcPct val="100000"/>
              </a:lnSpc>
              <a:spcBef>
                <a:spcPts val="0"/>
              </a:spcBef>
              <a:spcAft>
                <a:spcPts val="0"/>
              </a:spcAft>
              <a:buNone/>
            </a:pPr>
            <a:r>
              <a:rPr lang="es-MX" sz="1200" b="0" i="0" u="none" strike="noStrike" cap="none">
                <a:solidFill>
                  <a:srgbClr val="7F7F7F"/>
                </a:solidFill>
                <a:latin typeface="Arial"/>
                <a:ea typeface="Arial"/>
                <a:cs typeface="Arial"/>
                <a:sym typeface="Arial"/>
              </a:rPr>
              <a:t>¿dónde?, ¿para qué?, ¿con qué? </a:t>
            </a:r>
            <a:endParaRPr sz="1200" b="0" i="0" u="none" strike="noStrike" cap="none">
              <a:solidFill>
                <a:srgbClr val="7F7F7F"/>
              </a:solidFill>
              <a:latin typeface="Arial"/>
              <a:ea typeface="Arial"/>
              <a:cs typeface="Arial"/>
              <a:sym typeface="Arial"/>
            </a:endParaRPr>
          </a:p>
        </p:txBody>
      </p:sp>
      <p:pic>
        <p:nvPicPr>
          <p:cNvPr id="31" name="Google Shape;40;p2" descr="Imagen que contiene Icono&#10;&#10;Descripción generada automáticamente"/>
          <p:cNvPicPr preferRelativeResize="0"/>
          <p:nvPr/>
        </p:nvPicPr>
        <p:blipFill rotWithShape="1">
          <a:blip r:embed="rId5">
            <a:alphaModFix/>
          </a:blip>
          <a:srcRect/>
          <a:stretch/>
        </p:blipFill>
        <p:spPr>
          <a:xfrm>
            <a:off x="874712" y="332509"/>
            <a:ext cx="2053487" cy="527195"/>
          </a:xfrm>
          <a:prstGeom prst="rect">
            <a:avLst/>
          </a:prstGeom>
          <a:noFill/>
          <a:ln>
            <a:noFill/>
          </a:ln>
        </p:spPr>
      </p:pic>
      <p:pic>
        <p:nvPicPr>
          <p:cNvPr id="32" name="Google Shape;39;p2"/>
          <p:cNvPicPr preferRelativeResize="0"/>
          <p:nvPr/>
        </p:nvPicPr>
        <p:blipFill rotWithShape="1">
          <a:blip r:embed="rId6">
            <a:alphaModFix/>
          </a:blip>
          <a:srcRect/>
          <a:stretch/>
        </p:blipFill>
        <p:spPr>
          <a:xfrm>
            <a:off x="236567" y="5597240"/>
            <a:ext cx="760959" cy="1094566"/>
          </a:xfrm>
          <a:prstGeom prst="rect">
            <a:avLst/>
          </a:prstGeom>
          <a:noFill/>
          <a:ln>
            <a:noFill/>
          </a:ln>
        </p:spPr>
      </p:pic>
      <p:sp>
        <p:nvSpPr>
          <p:cNvPr id="33" name="Google Shape;114;p6"/>
          <p:cNvSpPr/>
          <p:nvPr/>
        </p:nvSpPr>
        <p:spPr>
          <a:xfrm>
            <a:off x="4923216" y="95354"/>
            <a:ext cx="6487734" cy="83095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s-MX" sz="2400" b="1" i="0" u="none" strike="noStrike" cap="none" dirty="0">
                <a:solidFill>
                  <a:srgbClr val="AB0033"/>
                </a:solidFill>
                <a:latin typeface="+mn-lt"/>
                <a:ea typeface="Encode Sans"/>
                <a:cs typeface="Encode Sans"/>
                <a:sym typeface="Encode Sans"/>
              </a:rPr>
              <a:t>Aprendizaje basado en indagación (STEAM como enfoque)</a:t>
            </a:r>
            <a:endParaRPr sz="2400" b="1" i="0" u="none" strike="noStrike" cap="none" dirty="0">
              <a:solidFill>
                <a:srgbClr val="AB0033"/>
              </a:solidFill>
              <a:latin typeface="+mn-lt"/>
              <a:ea typeface="Encode Sans"/>
              <a:cs typeface="Encode Sans"/>
              <a:sym typeface="Encode Sans"/>
            </a:endParaRPr>
          </a:p>
        </p:txBody>
      </p:sp>
      <p:pic>
        <p:nvPicPr>
          <p:cNvPr id="34" name="Picture 4" descr="indagar sobre el vector del icono: vector de stock (libre de regalías)  1829384621 | Shutterstock"/>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500" b="90000" l="4231" r="95000">
                        <a14:foregroundMark x1="32308" y1="13571" x2="88077" y2="80357"/>
                        <a14:foregroundMark x1="16538" y1="50000" x2="76923" y2="33929"/>
                        <a14:foregroundMark x1="49615" y1="60000" x2="43077" y2="15714"/>
                        <a14:foregroundMark x1="18846" y1="72500" x2="81538" y2="72500"/>
                        <a14:foregroundMark x1="60769" y1="79286" x2="87308" y2="77143"/>
                      </a14:backgroundRemoval>
                    </a14:imgEffect>
                  </a14:imgLayer>
                </a14:imgProps>
              </a:ext>
              <a:ext uri="{28A0092B-C50C-407E-A947-70E740481C1C}">
                <a14:useLocalDpi xmlns:a14="http://schemas.microsoft.com/office/drawing/2010/main" val="0"/>
              </a:ext>
            </a:extLst>
          </a:blip>
          <a:srcRect/>
          <a:stretch>
            <a:fillRect/>
          </a:stretch>
        </p:blipFill>
        <p:spPr bwMode="auto">
          <a:xfrm>
            <a:off x="4046524" y="68367"/>
            <a:ext cx="876692" cy="94413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Un, hombre, tenencia, un, lupa | Vector Premium"/>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749" b="88100" l="18371" r="89457"/>
                    </a14:imgEffect>
                  </a14:imgLayer>
                </a14:imgProps>
              </a:ext>
              <a:ext uri="{28A0092B-C50C-407E-A947-70E740481C1C}">
                <a14:useLocalDpi xmlns:a14="http://schemas.microsoft.com/office/drawing/2010/main" val="0"/>
              </a:ext>
            </a:extLst>
          </a:blip>
          <a:srcRect l="10635" t="9919" r="10132" b="10234"/>
          <a:stretch/>
        </p:blipFill>
        <p:spPr bwMode="auto">
          <a:xfrm>
            <a:off x="4354004" y="2615562"/>
            <a:ext cx="1769343" cy="14839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cxnSp>
        <p:nvCxnSpPr>
          <p:cNvPr id="155" name="Google Shape;155;p8"/>
          <p:cNvCxnSpPr/>
          <p:nvPr/>
        </p:nvCxnSpPr>
        <p:spPr>
          <a:xfrm rot="10800000">
            <a:off x="849899" y="935760"/>
            <a:ext cx="10561051" cy="0"/>
          </a:xfrm>
          <a:prstGeom prst="straightConnector1">
            <a:avLst/>
          </a:prstGeom>
          <a:noFill/>
          <a:ln w="25400" cap="flat" cmpd="sng">
            <a:solidFill>
              <a:srgbClr val="CAA37C"/>
            </a:solidFill>
            <a:prstDash val="solid"/>
            <a:round/>
            <a:headEnd type="none" w="sm" len="sm"/>
            <a:tailEnd type="none" w="sm" len="sm"/>
          </a:ln>
        </p:spPr>
      </p:cxnSp>
      <p:sp>
        <p:nvSpPr>
          <p:cNvPr id="158" name="Google Shape;158;p8"/>
          <p:cNvSpPr/>
          <p:nvPr/>
        </p:nvSpPr>
        <p:spPr>
          <a:xfrm>
            <a:off x="1412635" y="1162467"/>
            <a:ext cx="52554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2400" b="1" i="0" u="none" strike="noStrike" cap="none" dirty="0">
                <a:solidFill>
                  <a:schemeClr val="tx1"/>
                </a:solidFill>
                <a:latin typeface="Arial"/>
                <a:ea typeface="Arial"/>
                <a:cs typeface="Arial"/>
                <a:sym typeface="Arial"/>
              </a:rPr>
              <a:t>Justificación de la metodología:</a:t>
            </a:r>
            <a:endParaRPr sz="2400" b="1" i="0" u="none" strike="noStrike" cap="none" dirty="0">
              <a:solidFill>
                <a:schemeClr val="tx1"/>
              </a:solidFill>
              <a:latin typeface="Arial"/>
              <a:ea typeface="Arial"/>
              <a:cs typeface="Arial"/>
              <a:sym typeface="Arial"/>
            </a:endParaRPr>
          </a:p>
        </p:txBody>
      </p:sp>
      <p:sp>
        <p:nvSpPr>
          <p:cNvPr id="159" name="Google Shape;159;p8"/>
          <p:cNvSpPr/>
          <p:nvPr/>
        </p:nvSpPr>
        <p:spPr>
          <a:xfrm>
            <a:off x="7541374" y="1352046"/>
            <a:ext cx="37032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MX" sz="2400" b="1" i="0" u="none" strike="noStrike" cap="none" dirty="0">
                <a:solidFill>
                  <a:schemeClr val="tx1"/>
                </a:solidFill>
                <a:sym typeface="Arial"/>
              </a:rPr>
              <a:t>El maestro podrá:</a:t>
            </a:r>
            <a:endParaRPr dirty="0">
              <a:solidFill>
                <a:schemeClr val="tx1"/>
              </a:solidFill>
            </a:endParaRPr>
          </a:p>
        </p:txBody>
      </p:sp>
      <p:sp>
        <p:nvSpPr>
          <p:cNvPr id="160" name="Google Shape;160;p8"/>
          <p:cNvSpPr/>
          <p:nvPr/>
        </p:nvSpPr>
        <p:spPr>
          <a:xfrm>
            <a:off x="6949789" y="1902032"/>
            <a:ext cx="4682834" cy="2343655"/>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000000"/>
              </a:buClr>
              <a:buSzPts val="2000"/>
              <a:buFont typeface="Arial"/>
              <a:buChar char="•"/>
            </a:pPr>
            <a:r>
              <a:rPr lang="es-MX" sz="2000" b="0" i="0" u="none" strike="noStrike" cap="none" dirty="0">
                <a:solidFill>
                  <a:srgbClr val="000000"/>
                </a:solidFill>
                <a:latin typeface="Arial"/>
                <a:ea typeface="Arial"/>
                <a:cs typeface="Arial"/>
                <a:sym typeface="Arial"/>
              </a:rPr>
              <a:t>Desarrollar el pensamiento crítico que forma sujetos solidarios con su comunidad y responsables de la naturaleza.</a:t>
            </a:r>
            <a:endParaRPr dirty="0"/>
          </a:p>
          <a:p>
            <a:pPr marL="285750" marR="0" lvl="0" indent="-158750" algn="just" rtl="0">
              <a:lnSpc>
                <a:spcPct val="15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p:txBody>
      </p:sp>
      <p:sp>
        <p:nvSpPr>
          <p:cNvPr id="161" name="Google Shape;161;p8"/>
          <p:cNvSpPr/>
          <p:nvPr/>
        </p:nvSpPr>
        <p:spPr>
          <a:xfrm>
            <a:off x="6234545" y="65151"/>
            <a:ext cx="5176405" cy="83095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s-MX" sz="2400" b="1" i="0" u="none" strike="noStrike" cap="none" dirty="0">
                <a:solidFill>
                  <a:srgbClr val="AB0033"/>
                </a:solidFill>
                <a:latin typeface="Encode Sans"/>
                <a:ea typeface="Encode Sans"/>
                <a:cs typeface="Encode Sans"/>
                <a:sym typeface="Encode Sans"/>
              </a:rPr>
              <a:t>Aprendizaje Basado en Problemas (ABP)</a:t>
            </a:r>
            <a:endParaRPr sz="2400" b="1" i="0" u="none" strike="noStrike" cap="none" dirty="0">
              <a:solidFill>
                <a:srgbClr val="AB0033"/>
              </a:solidFill>
              <a:latin typeface="Encode Sans"/>
              <a:ea typeface="Encode Sans"/>
              <a:cs typeface="Encode Sans"/>
              <a:sym typeface="Encode Sans"/>
            </a:endParaRPr>
          </a:p>
        </p:txBody>
      </p:sp>
      <p:sp>
        <p:nvSpPr>
          <p:cNvPr id="162" name="Google Shape;162;p8"/>
          <p:cNvSpPr/>
          <p:nvPr/>
        </p:nvSpPr>
        <p:spPr>
          <a:xfrm>
            <a:off x="1130881" y="1651928"/>
            <a:ext cx="5818908" cy="470894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2000" b="0" i="0" u="none" strike="noStrike" cap="none" dirty="0">
                <a:solidFill>
                  <a:srgbClr val="000000"/>
                </a:solidFill>
                <a:latin typeface="Arial"/>
                <a:ea typeface="Arial"/>
                <a:cs typeface="Arial"/>
                <a:sym typeface="Arial"/>
              </a:rPr>
              <a:t>Es pertinente, orienta la solución de problemas reales que hacen del proceso de aprendizaje una experiencia de aprendizaje para la vida más allá del aula, al convocar distintas perspectivas interrelacionadas en la naturaleza de los objetos de estudio (problemas) que parecieran inconexos en los criterios y métodos de las diferentes disciplinas (biología y ética), pero que guardan relación factorial exógena, que conlleva a generar distintas propuestas de solución. </a:t>
            </a:r>
            <a:endParaRPr sz="2000" b="0" i="0" u="none" strike="noStrike" cap="none" dirty="0">
              <a:solidFill>
                <a:srgbClr val="000000"/>
              </a:solidFill>
              <a:latin typeface="Arial"/>
              <a:ea typeface="Arial"/>
              <a:cs typeface="Arial"/>
              <a:sym typeface="Arial"/>
            </a:endParaRPr>
          </a:p>
        </p:txBody>
      </p:sp>
      <p:pic>
        <p:nvPicPr>
          <p:cNvPr id="11" name="Google Shape;40;p2" descr="Imagen que contiene Icono&#10;&#10;Descripción generada automáticamente"/>
          <p:cNvPicPr preferRelativeResize="0"/>
          <p:nvPr/>
        </p:nvPicPr>
        <p:blipFill rotWithShape="1">
          <a:blip r:embed="rId3">
            <a:alphaModFix/>
          </a:blip>
          <a:srcRect/>
          <a:stretch/>
        </p:blipFill>
        <p:spPr>
          <a:xfrm>
            <a:off x="874712" y="332509"/>
            <a:ext cx="2053487" cy="527195"/>
          </a:xfrm>
          <a:prstGeom prst="rect">
            <a:avLst/>
          </a:prstGeom>
          <a:noFill/>
          <a:ln>
            <a:noFill/>
          </a:ln>
        </p:spPr>
      </p:pic>
      <p:pic>
        <p:nvPicPr>
          <p:cNvPr id="12" name="Google Shape;39;p2"/>
          <p:cNvPicPr preferRelativeResize="0"/>
          <p:nvPr/>
        </p:nvPicPr>
        <p:blipFill rotWithShape="1">
          <a:blip r:embed="rId4">
            <a:alphaModFix/>
          </a:blip>
          <a:srcRect/>
          <a:stretch/>
        </p:blipFill>
        <p:spPr>
          <a:xfrm>
            <a:off x="236567" y="5597240"/>
            <a:ext cx="760959" cy="1094566"/>
          </a:xfrm>
          <a:prstGeom prst="rect">
            <a:avLst/>
          </a:prstGeom>
          <a:noFill/>
          <a:ln>
            <a:noFill/>
          </a:ln>
        </p:spPr>
      </p:pic>
      <p:pic>
        <p:nvPicPr>
          <p:cNvPr id="13" name="Picture 2" descr="https://cdn-icons-png.flaticon.com/512/2139/2139551.p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7461" l="0" r="96289"/>
                    </a14:imgEffect>
                  </a14:imgLayer>
                </a14:imgProps>
              </a:ext>
              <a:ext uri="{28A0092B-C50C-407E-A947-70E740481C1C}">
                <a14:useLocalDpi xmlns:a14="http://schemas.microsoft.com/office/drawing/2010/main" val="0"/>
              </a:ext>
            </a:extLst>
          </a:blip>
          <a:srcRect/>
          <a:stretch>
            <a:fillRect/>
          </a:stretch>
        </p:blipFill>
        <p:spPr bwMode="auto">
          <a:xfrm>
            <a:off x="5475734" y="18120"/>
            <a:ext cx="925017" cy="92501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onoces el aprendizaje basado en retos? Aplícalo en 5 pasos | Tecnológico  de Monterrey"/>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879" b="98047" l="10000" r="96615">
                        <a14:foregroundMark x1="15052" y1="30273" x2="74479" y2="60742"/>
                        <a14:foregroundMark x1="78125" y1="19238" x2="80052" y2="44434"/>
                        <a14:foregroundMark x1="16719" y1="81250" x2="78958" y2="77539"/>
                        <a14:foregroundMark x1="20104" y1="42871" x2="22083" y2="51270"/>
                        <a14:foregroundMark x1="44479" y1="59668" x2="50104" y2="70703"/>
                        <a14:foregroundMark x1="58229" y1="67090" x2="68281" y2="87012"/>
                      </a14:backgroundRemoval>
                    </a14:imgEffect>
                  </a14:imgLayer>
                </a14:imgProps>
              </a:ext>
              <a:ext uri="{28A0092B-C50C-407E-A947-70E740481C1C}">
                <a14:useLocalDpi xmlns:a14="http://schemas.microsoft.com/office/drawing/2010/main" val="0"/>
              </a:ext>
            </a:extLst>
          </a:blip>
          <a:srcRect l="10089" r="11142" b="9305"/>
          <a:stretch/>
        </p:blipFill>
        <p:spPr bwMode="auto">
          <a:xfrm>
            <a:off x="7277108" y="3742527"/>
            <a:ext cx="4914892" cy="30181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cxnSp>
        <p:nvCxnSpPr>
          <p:cNvPr id="168" name="Google Shape;168;p9"/>
          <p:cNvCxnSpPr/>
          <p:nvPr/>
        </p:nvCxnSpPr>
        <p:spPr>
          <a:xfrm rot="10800000">
            <a:off x="849899" y="935760"/>
            <a:ext cx="10561051" cy="0"/>
          </a:xfrm>
          <a:prstGeom prst="straightConnector1">
            <a:avLst/>
          </a:prstGeom>
          <a:noFill/>
          <a:ln w="25400" cap="flat" cmpd="sng">
            <a:solidFill>
              <a:srgbClr val="CAA37C"/>
            </a:solidFill>
            <a:prstDash val="solid"/>
            <a:round/>
            <a:headEnd type="none" w="sm" len="sm"/>
            <a:tailEnd type="none" w="sm" len="sm"/>
          </a:ln>
        </p:spPr>
      </p:cxnSp>
      <p:sp>
        <p:nvSpPr>
          <p:cNvPr id="171" name="Google Shape;171;p9"/>
          <p:cNvSpPr/>
          <p:nvPr/>
        </p:nvSpPr>
        <p:spPr>
          <a:xfrm>
            <a:off x="778727" y="1456137"/>
            <a:ext cx="234955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400" b="1" i="0" u="none" strike="noStrike" cap="none">
                <a:solidFill>
                  <a:srgbClr val="7F7F7F"/>
                </a:solidFill>
                <a:latin typeface="Arial"/>
                <a:ea typeface="Arial"/>
                <a:cs typeface="Arial"/>
                <a:sym typeface="Arial"/>
              </a:rPr>
              <a:t>6 MOMENTOS:</a:t>
            </a:r>
            <a:endParaRPr sz="2400" b="1" i="0" u="none" strike="noStrike" cap="none">
              <a:solidFill>
                <a:srgbClr val="7F7F7F"/>
              </a:solidFill>
              <a:latin typeface="Arial"/>
              <a:ea typeface="Arial"/>
              <a:cs typeface="Arial"/>
              <a:sym typeface="Arial"/>
            </a:endParaRPr>
          </a:p>
        </p:txBody>
      </p:sp>
      <p:sp>
        <p:nvSpPr>
          <p:cNvPr id="173" name="Google Shape;173;p9"/>
          <p:cNvSpPr/>
          <p:nvPr/>
        </p:nvSpPr>
        <p:spPr>
          <a:xfrm>
            <a:off x="778727" y="927088"/>
            <a:ext cx="1070339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2400" b="1" i="0" u="none" strike="noStrike" cap="none">
                <a:solidFill>
                  <a:srgbClr val="C7A075"/>
                </a:solidFill>
                <a:latin typeface="Arial"/>
                <a:ea typeface="Arial"/>
                <a:cs typeface="Arial"/>
                <a:sym typeface="Arial"/>
              </a:rPr>
              <a:t>Momentos de la metodología:</a:t>
            </a:r>
            <a:endParaRPr sz="2400" b="1" i="0" u="none" strike="noStrike" cap="none">
              <a:solidFill>
                <a:srgbClr val="C7A075"/>
              </a:solidFill>
              <a:latin typeface="Arial"/>
              <a:ea typeface="Arial"/>
              <a:cs typeface="Arial"/>
              <a:sym typeface="Arial"/>
            </a:endParaRPr>
          </a:p>
        </p:txBody>
      </p:sp>
      <p:grpSp>
        <p:nvGrpSpPr>
          <p:cNvPr id="174" name="Google Shape;174;p9"/>
          <p:cNvGrpSpPr/>
          <p:nvPr/>
        </p:nvGrpSpPr>
        <p:grpSpPr>
          <a:xfrm>
            <a:off x="777849" y="1985186"/>
            <a:ext cx="11119546" cy="2199520"/>
            <a:chOff x="2682" y="2178332"/>
            <a:chExt cx="11119546" cy="2199520"/>
          </a:xfrm>
        </p:grpSpPr>
        <p:sp>
          <p:nvSpPr>
            <p:cNvPr id="175" name="Google Shape;175;p9"/>
            <p:cNvSpPr/>
            <p:nvPr/>
          </p:nvSpPr>
          <p:spPr>
            <a:xfrm>
              <a:off x="2682" y="2216968"/>
              <a:ext cx="1800736" cy="2160883"/>
            </a:xfrm>
            <a:prstGeom prst="roundRect">
              <a:avLst>
                <a:gd name="adj" fmla="val 5000"/>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txBox="1"/>
            <p:nvPr/>
          </p:nvSpPr>
          <p:spPr>
            <a:xfrm rot="-5400000">
              <a:off x="-703206" y="2922857"/>
              <a:ext cx="1771924" cy="360147"/>
            </a:xfrm>
            <a:prstGeom prst="rect">
              <a:avLst/>
            </a:prstGeom>
            <a:noFill/>
            <a:ln>
              <a:noFill/>
            </a:ln>
          </p:spPr>
          <p:txBody>
            <a:bodyPr spcFirstLastPara="1" wrap="square" lIns="0" tIns="61700" rIns="80000" bIns="0" anchor="t" anchorCtr="0">
              <a:noAutofit/>
            </a:bodyPr>
            <a:lstStyle/>
            <a:p>
              <a:pPr marL="0" marR="0" lvl="0" indent="0" algn="r" rtl="0">
                <a:lnSpc>
                  <a:spcPct val="90000"/>
                </a:lnSpc>
                <a:spcBef>
                  <a:spcPts val="0"/>
                </a:spcBef>
                <a:spcAft>
                  <a:spcPts val="0"/>
                </a:spcAft>
                <a:buNone/>
              </a:pPr>
              <a:r>
                <a:rPr lang="es-MX" sz="1800" b="0" i="0" u="none" strike="noStrike" cap="none">
                  <a:solidFill>
                    <a:schemeClr val="lt1"/>
                  </a:solidFill>
                  <a:latin typeface="Arial"/>
                  <a:ea typeface="Arial"/>
                  <a:cs typeface="Arial"/>
                  <a:sym typeface="Arial"/>
                </a:rPr>
                <a:t>Presentación</a:t>
              </a:r>
              <a:endParaRPr sz="1800" b="0" i="0" u="none" strike="noStrike" cap="none">
                <a:solidFill>
                  <a:schemeClr val="lt1"/>
                </a:solidFill>
                <a:latin typeface="Arial"/>
                <a:ea typeface="Arial"/>
                <a:cs typeface="Arial"/>
                <a:sym typeface="Arial"/>
              </a:endParaRPr>
            </a:p>
          </p:txBody>
        </p:sp>
        <p:sp>
          <p:nvSpPr>
            <p:cNvPr id="177" name="Google Shape;177;p9"/>
            <p:cNvSpPr/>
            <p:nvPr/>
          </p:nvSpPr>
          <p:spPr>
            <a:xfrm>
              <a:off x="362829" y="2216968"/>
              <a:ext cx="1341548" cy="21608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txBox="1"/>
            <p:nvPr/>
          </p:nvSpPr>
          <p:spPr>
            <a:xfrm>
              <a:off x="362829" y="2216968"/>
              <a:ext cx="1341548" cy="2160883"/>
            </a:xfrm>
            <a:prstGeom prst="rect">
              <a:avLst/>
            </a:prstGeom>
            <a:noFill/>
            <a:ln>
              <a:noFill/>
            </a:ln>
          </p:spPr>
          <p:txBody>
            <a:bodyPr spcFirstLastPara="1" wrap="square" lIns="0" tIns="44575" rIns="0" bIns="0" anchor="t" anchorCtr="0">
              <a:noAutofit/>
            </a:bodyPr>
            <a:lstStyle/>
            <a:p>
              <a:pPr marL="0" marR="0" lvl="0" indent="0" algn="just" rtl="0">
                <a:lnSpc>
                  <a:spcPct val="90000"/>
                </a:lnSpc>
                <a:spcBef>
                  <a:spcPts val="0"/>
                </a:spcBef>
                <a:spcAft>
                  <a:spcPts val="0"/>
                </a:spcAft>
                <a:buNone/>
              </a:pPr>
              <a:r>
                <a:rPr lang="es-MX" sz="1300" b="0" i="0" u="none" strike="noStrike" cap="none">
                  <a:solidFill>
                    <a:schemeClr val="lt1"/>
                  </a:solidFill>
                  <a:latin typeface="Arial"/>
                  <a:ea typeface="Arial"/>
                  <a:cs typeface="Arial"/>
                  <a:sym typeface="Arial"/>
                </a:rPr>
                <a:t>Plantea la reflexión inicial. El objetivo es observarnos en lo individual y lo colectivo en torno al contenido que plantea el diálogo y los ejes articuladores que retoma el proyecto.</a:t>
              </a:r>
              <a:endParaRPr sz="1300" b="0" i="0" u="none" strike="noStrike" cap="none">
                <a:solidFill>
                  <a:schemeClr val="lt1"/>
                </a:solidFill>
                <a:latin typeface="Arial"/>
                <a:ea typeface="Arial"/>
                <a:cs typeface="Arial"/>
                <a:sym typeface="Arial"/>
              </a:endParaRPr>
            </a:p>
          </p:txBody>
        </p:sp>
        <p:sp>
          <p:nvSpPr>
            <p:cNvPr id="179" name="Google Shape;179;p9"/>
            <p:cNvSpPr/>
            <p:nvPr/>
          </p:nvSpPr>
          <p:spPr>
            <a:xfrm>
              <a:off x="1866444" y="2216968"/>
              <a:ext cx="1800736" cy="2160883"/>
            </a:xfrm>
            <a:prstGeom prst="roundRect">
              <a:avLst>
                <a:gd name="adj" fmla="val 5000"/>
              </a:avLst>
            </a:prstGeom>
            <a:solidFill>
              <a:srgbClr val="DB784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txBox="1"/>
            <p:nvPr/>
          </p:nvSpPr>
          <p:spPr>
            <a:xfrm rot="-5400000">
              <a:off x="1160555" y="2922857"/>
              <a:ext cx="1771924" cy="360147"/>
            </a:xfrm>
            <a:prstGeom prst="rect">
              <a:avLst/>
            </a:prstGeom>
            <a:noFill/>
            <a:ln>
              <a:noFill/>
            </a:ln>
          </p:spPr>
          <p:txBody>
            <a:bodyPr spcFirstLastPara="1" wrap="square" lIns="0" tIns="61700" rIns="80000" bIns="0" anchor="t" anchorCtr="0">
              <a:noAutofit/>
            </a:bodyPr>
            <a:lstStyle/>
            <a:p>
              <a:pPr marL="0" marR="0" lvl="0" indent="0" algn="r" rtl="0">
                <a:lnSpc>
                  <a:spcPct val="90000"/>
                </a:lnSpc>
                <a:spcBef>
                  <a:spcPts val="0"/>
                </a:spcBef>
                <a:spcAft>
                  <a:spcPts val="0"/>
                </a:spcAft>
                <a:buNone/>
              </a:pPr>
              <a:r>
                <a:rPr lang="es-MX" sz="1800" b="0" i="0" u="none" strike="noStrike" cap="none">
                  <a:solidFill>
                    <a:schemeClr val="lt1"/>
                  </a:solidFill>
                  <a:latin typeface="Arial"/>
                  <a:ea typeface="Arial"/>
                  <a:cs typeface="Arial"/>
                  <a:sym typeface="Arial"/>
                </a:rPr>
                <a:t>Recolectemos</a:t>
              </a:r>
              <a:endParaRPr sz="1800" b="0" i="0" u="none" strike="noStrike" cap="none">
                <a:solidFill>
                  <a:schemeClr val="lt1"/>
                </a:solidFill>
                <a:latin typeface="Arial"/>
                <a:ea typeface="Arial"/>
                <a:cs typeface="Arial"/>
                <a:sym typeface="Arial"/>
              </a:endParaRPr>
            </a:p>
          </p:txBody>
        </p:sp>
        <p:sp>
          <p:nvSpPr>
            <p:cNvPr id="181" name="Google Shape;181;p9"/>
            <p:cNvSpPr/>
            <p:nvPr/>
          </p:nvSpPr>
          <p:spPr>
            <a:xfrm rot="5400000">
              <a:off x="1716605" y="3935078"/>
              <a:ext cx="317685" cy="270110"/>
            </a:xfrm>
            <a:prstGeom prst="flowChartExtra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2226591" y="2216968"/>
              <a:ext cx="1341548" cy="21608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txBox="1"/>
            <p:nvPr/>
          </p:nvSpPr>
          <p:spPr>
            <a:xfrm>
              <a:off x="2226591" y="2216968"/>
              <a:ext cx="1341548" cy="2160883"/>
            </a:xfrm>
            <a:prstGeom prst="rect">
              <a:avLst/>
            </a:prstGeom>
            <a:noFill/>
            <a:ln>
              <a:noFill/>
            </a:ln>
          </p:spPr>
          <p:txBody>
            <a:bodyPr spcFirstLastPara="1" wrap="square" lIns="0" tIns="44575" rIns="0" bIns="0" anchor="t" anchorCtr="0">
              <a:noAutofit/>
            </a:bodyPr>
            <a:lstStyle/>
            <a:p>
              <a:pPr marL="0" marR="0" lvl="0" indent="0" algn="l" rtl="0">
                <a:lnSpc>
                  <a:spcPct val="90000"/>
                </a:lnSpc>
                <a:spcBef>
                  <a:spcPts val="0"/>
                </a:spcBef>
                <a:spcAft>
                  <a:spcPts val="0"/>
                </a:spcAft>
                <a:buNone/>
              </a:pPr>
              <a:r>
                <a:rPr lang="es-MX" sz="1300" b="0" i="0" u="none" strike="noStrike" cap="none">
                  <a:solidFill>
                    <a:schemeClr val="lt1"/>
                  </a:solidFill>
                  <a:latin typeface="Arial"/>
                  <a:ea typeface="Arial"/>
                  <a:cs typeface="Arial"/>
                  <a:sym typeface="Arial"/>
                </a:rPr>
                <a:t>Se exploran y recuperan de manera general los saberes sociales y escolares previos del tema.</a:t>
              </a:r>
              <a:endParaRPr sz="1300" b="0" i="0" u="none" strike="noStrike" cap="none">
                <a:solidFill>
                  <a:schemeClr val="lt1"/>
                </a:solidFill>
                <a:latin typeface="Arial"/>
                <a:ea typeface="Arial"/>
                <a:cs typeface="Arial"/>
                <a:sym typeface="Arial"/>
              </a:endParaRPr>
            </a:p>
          </p:txBody>
        </p:sp>
        <p:sp>
          <p:nvSpPr>
            <p:cNvPr id="184" name="Google Shape;184;p9"/>
            <p:cNvSpPr/>
            <p:nvPr/>
          </p:nvSpPr>
          <p:spPr>
            <a:xfrm>
              <a:off x="3781725" y="2178332"/>
              <a:ext cx="1800736" cy="2160883"/>
            </a:xfrm>
            <a:prstGeom prst="roundRect">
              <a:avLst>
                <a:gd name="adj" fmla="val 5000"/>
              </a:avLst>
            </a:prstGeom>
            <a:solidFill>
              <a:srgbClr val="CB7C6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txBox="1"/>
            <p:nvPr/>
          </p:nvSpPr>
          <p:spPr>
            <a:xfrm rot="-5400000">
              <a:off x="3075836" y="2884220"/>
              <a:ext cx="1771924" cy="360147"/>
            </a:xfrm>
            <a:prstGeom prst="rect">
              <a:avLst/>
            </a:prstGeom>
            <a:noFill/>
            <a:ln>
              <a:noFill/>
            </a:ln>
          </p:spPr>
          <p:txBody>
            <a:bodyPr spcFirstLastPara="1" wrap="square" lIns="0" tIns="61700" rIns="80000" bIns="0" anchor="t" anchorCtr="0">
              <a:noAutofit/>
            </a:bodyPr>
            <a:lstStyle/>
            <a:p>
              <a:pPr marL="0" marR="0" lvl="0" indent="0" algn="r" rtl="0">
                <a:lnSpc>
                  <a:spcPct val="90000"/>
                </a:lnSpc>
                <a:spcBef>
                  <a:spcPts val="0"/>
                </a:spcBef>
                <a:spcAft>
                  <a:spcPts val="0"/>
                </a:spcAft>
                <a:buNone/>
              </a:pPr>
              <a:r>
                <a:rPr lang="es-MX" sz="1800" b="0" i="0" u="none" strike="noStrike" cap="none">
                  <a:solidFill>
                    <a:schemeClr val="lt1"/>
                  </a:solidFill>
                  <a:latin typeface="Arial"/>
                  <a:ea typeface="Arial"/>
                  <a:cs typeface="Arial"/>
                  <a:sym typeface="Arial"/>
                </a:rPr>
                <a:t>Formulemos el problema</a:t>
              </a:r>
              <a:endParaRPr sz="1800" b="0" i="0" u="none" strike="noStrike" cap="none">
                <a:solidFill>
                  <a:schemeClr val="lt1"/>
                </a:solidFill>
                <a:latin typeface="Arial"/>
                <a:ea typeface="Arial"/>
                <a:cs typeface="Arial"/>
                <a:sym typeface="Arial"/>
              </a:endParaRPr>
            </a:p>
          </p:txBody>
        </p:sp>
        <p:sp>
          <p:nvSpPr>
            <p:cNvPr id="186" name="Google Shape;186;p9"/>
            <p:cNvSpPr/>
            <p:nvPr/>
          </p:nvSpPr>
          <p:spPr>
            <a:xfrm rot="5400000">
              <a:off x="3580367" y="3935078"/>
              <a:ext cx="317685" cy="270110"/>
            </a:xfrm>
            <a:prstGeom prst="flowChartExtract">
              <a:avLst/>
            </a:prstGeom>
            <a:solidFill>
              <a:schemeClr val="lt1"/>
            </a:solidFill>
            <a:ln w="25400" cap="flat" cmpd="sng">
              <a:solidFill>
                <a:srgbClr val="D778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4141872" y="2178332"/>
              <a:ext cx="1341548" cy="21608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txBox="1"/>
            <p:nvPr/>
          </p:nvSpPr>
          <p:spPr>
            <a:xfrm>
              <a:off x="4141872" y="2178332"/>
              <a:ext cx="1341548" cy="2160883"/>
            </a:xfrm>
            <a:prstGeom prst="rect">
              <a:avLst/>
            </a:prstGeom>
            <a:noFill/>
            <a:ln>
              <a:noFill/>
            </a:ln>
          </p:spPr>
          <p:txBody>
            <a:bodyPr spcFirstLastPara="1" wrap="square" lIns="0" tIns="44575" rIns="0" bIns="0" anchor="t" anchorCtr="0">
              <a:noAutofit/>
            </a:bodyPr>
            <a:lstStyle/>
            <a:p>
              <a:pPr marL="0" marR="0" lvl="0" indent="0" algn="l" rtl="0">
                <a:lnSpc>
                  <a:spcPct val="90000"/>
                </a:lnSpc>
                <a:spcBef>
                  <a:spcPts val="0"/>
                </a:spcBef>
                <a:spcAft>
                  <a:spcPts val="0"/>
                </a:spcAft>
                <a:buNone/>
              </a:pPr>
              <a:r>
                <a:rPr lang="es-MX" sz="1300" b="0" i="0" u="none" strike="noStrike" cap="none">
                  <a:solidFill>
                    <a:schemeClr val="lt1"/>
                  </a:solidFill>
                  <a:latin typeface="Arial"/>
                  <a:ea typeface="Arial"/>
                  <a:cs typeface="Arial"/>
                  <a:sym typeface="Arial"/>
                </a:rPr>
                <a:t>    Determine con    </a:t>
              </a:r>
              <a:endParaRPr/>
            </a:p>
            <a:p>
              <a:pPr marL="0" marR="0" lvl="0" indent="0" algn="l" rtl="0">
                <a:lnSpc>
                  <a:spcPct val="90000"/>
                </a:lnSpc>
                <a:spcBef>
                  <a:spcPts val="455"/>
                </a:spcBef>
                <a:spcAft>
                  <a:spcPts val="0"/>
                </a:spcAft>
                <a:buNone/>
              </a:pPr>
              <a:r>
                <a:rPr lang="es-MX" sz="1300" b="0" i="0" u="none" strike="noStrike" cap="none">
                  <a:solidFill>
                    <a:schemeClr val="lt1"/>
                  </a:solidFill>
                  <a:latin typeface="Arial"/>
                  <a:ea typeface="Arial"/>
                  <a:cs typeface="Arial"/>
                  <a:sym typeface="Arial"/>
                </a:rPr>
                <a:t>    claridad el  </a:t>
              </a:r>
              <a:endParaRPr/>
            </a:p>
            <a:p>
              <a:pPr marL="0" marR="0" lvl="0" indent="0" algn="l" rtl="0">
                <a:lnSpc>
                  <a:spcPct val="90000"/>
                </a:lnSpc>
                <a:spcBef>
                  <a:spcPts val="455"/>
                </a:spcBef>
                <a:spcAft>
                  <a:spcPts val="0"/>
                </a:spcAft>
                <a:buNone/>
              </a:pPr>
              <a:r>
                <a:rPr lang="es-MX" sz="1300" b="0" i="0" u="none" strike="noStrike" cap="none">
                  <a:solidFill>
                    <a:schemeClr val="lt1"/>
                  </a:solidFill>
                  <a:latin typeface="Arial"/>
                  <a:ea typeface="Arial"/>
                  <a:cs typeface="Arial"/>
                  <a:sym typeface="Arial"/>
                </a:rPr>
                <a:t>    problema sobre  </a:t>
              </a:r>
              <a:endParaRPr/>
            </a:p>
            <a:p>
              <a:pPr marL="0" marR="0" lvl="0" indent="0" algn="l" rtl="0">
                <a:lnSpc>
                  <a:spcPct val="90000"/>
                </a:lnSpc>
                <a:spcBef>
                  <a:spcPts val="455"/>
                </a:spcBef>
                <a:spcAft>
                  <a:spcPts val="0"/>
                </a:spcAft>
                <a:buNone/>
              </a:pPr>
              <a:r>
                <a:rPr lang="es-MX" sz="1300" b="0" i="0" u="none" strike="noStrike" cap="none">
                  <a:solidFill>
                    <a:schemeClr val="lt1"/>
                  </a:solidFill>
                  <a:latin typeface="Arial"/>
                  <a:ea typeface="Arial"/>
                  <a:cs typeface="Arial"/>
                  <a:sym typeface="Arial"/>
                </a:rPr>
                <a:t>    el cual se  </a:t>
              </a:r>
              <a:endParaRPr/>
            </a:p>
            <a:p>
              <a:pPr marL="0" marR="0" lvl="0" indent="0" algn="l" rtl="0">
                <a:lnSpc>
                  <a:spcPct val="90000"/>
                </a:lnSpc>
                <a:spcBef>
                  <a:spcPts val="455"/>
                </a:spcBef>
                <a:spcAft>
                  <a:spcPts val="0"/>
                </a:spcAft>
                <a:buNone/>
              </a:pPr>
              <a:r>
                <a:rPr lang="es-MX" sz="1300" b="0" i="0" u="none" strike="noStrike" cap="none">
                  <a:solidFill>
                    <a:schemeClr val="lt1"/>
                  </a:solidFill>
                  <a:latin typeface="Arial"/>
                  <a:ea typeface="Arial"/>
                  <a:cs typeface="Arial"/>
                  <a:sym typeface="Arial"/>
                </a:rPr>
                <a:t>    trabajará, así </a:t>
              </a:r>
              <a:endParaRPr/>
            </a:p>
            <a:p>
              <a:pPr marL="0" marR="0" lvl="0" indent="0" algn="l" rtl="0">
                <a:lnSpc>
                  <a:spcPct val="90000"/>
                </a:lnSpc>
                <a:spcBef>
                  <a:spcPts val="455"/>
                </a:spcBef>
                <a:spcAft>
                  <a:spcPts val="0"/>
                </a:spcAft>
                <a:buNone/>
              </a:pPr>
              <a:r>
                <a:rPr lang="es-MX" sz="1300" b="0" i="0" u="none" strike="noStrike" cap="none">
                  <a:solidFill>
                    <a:schemeClr val="lt1"/>
                  </a:solidFill>
                  <a:latin typeface="Arial"/>
                  <a:ea typeface="Arial"/>
                  <a:cs typeface="Arial"/>
                  <a:sym typeface="Arial"/>
                </a:rPr>
                <a:t>    como las  </a:t>
              </a:r>
              <a:endParaRPr/>
            </a:p>
            <a:p>
              <a:pPr marL="0" marR="0" lvl="0" indent="0" algn="l" rtl="0">
                <a:lnSpc>
                  <a:spcPct val="90000"/>
                </a:lnSpc>
                <a:spcBef>
                  <a:spcPts val="455"/>
                </a:spcBef>
                <a:spcAft>
                  <a:spcPts val="0"/>
                </a:spcAft>
                <a:buNone/>
              </a:pPr>
              <a:r>
                <a:rPr lang="es-MX" sz="1300" b="0" i="0" u="none" strike="noStrike" cap="none">
                  <a:solidFill>
                    <a:schemeClr val="lt1"/>
                  </a:solidFill>
                  <a:latin typeface="Arial"/>
                  <a:ea typeface="Arial"/>
                  <a:cs typeface="Arial"/>
                  <a:sym typeface="Arial"/>
                </a:rPr>
                <a:t>    inquietudes y   </a:t>
              </a:r>
              <a:endParaRPr/>
            </a:p>
            <a:p>
              <a:pPr marL="0" marR="0" lvl="0" indent="0" algn="l" rtl="0">
                <a:lnSpc>
                  <a:spcPct val="90000"/>
                </a:lnSpc>
                <a:spcBef>
                  <a:spcPts val="455"/>
                </a:spcBef>
                <a:spcAft>
                  <a:spcPts val="0"/>
                </a:spcAft>
                <a:buNone/>
              </a:pPr>
              <a:r>
                <a:rPr lang="es-MX" sz="1300" b="0" i="0" u="none" strike="noStrike" cap="none">
                  <a:solidFill>
                    <a:schemeClr val="lt1"/>
                  </a:solidFill>
                  <a:latin typeface="Arial"/>
                  <a:ea typeface="Arial"/>
                  <a:cs typeface="Arial"/>
                  <a:sym typeface="Arial"/>
                </a:rPr>
                <a:t>    curiosidades de </a:t>
              </a:r>
              <a:endParaRPr/>
            </a:p>
            <a:p>
              <a:pPr marL="0" marR="0" lvl="0" indent="0" algn="l" rtl="0">
                <a:lnSpc>
                  <a:spcPct val="90000"/>
                </a:lnSpc>
                <a:spcBef>
                  <a:spcPts val="455"/>
                </a:spcBef>
                <a:spcAft>
                  <a:spcPts val="0"/>
                </a:spcAft>
                <a:buNone/>
              </a:pPr>
              <a:r>
                <a:rPr lang="es-MX" sz="1300" b="0" i="0" u="none" strike="noStrike" cap="none">
                  <a:solidFill>
                    <a:schemeClr val="lt1"/>
                  </a:solidFill>
                  <a:latin typeface="Arial"/>
                  <a:ea typeface="Arial"/>
                  <a:cs typeface="Arial"/>
                  <a:sym typeface="Arial"/>
                </a:rPr>
                <a:t>    los alumnos.</a:t>
              </a:r>
              <a:endParaRPr sz="1300" b="0" i="0" u="none" strike="noStrike" cap="none">
                <a:solidFill>
                  <a:schemeClr val="lt1"/>
                </a:solidFill>
                <a:latin typeface="Arial"/>
                <a:ea typeface="Arial"/>
                <a:cs typeface="Arial"/>
                <a:sym typeface="Arial"/>
              </a:endParaRPr>
            </a:p>
          </p:txBody>
        </p:sp>
        <p:sp>
          <p:nvSpPr>
            <p:cNvPr id="189" name="Google Shape;189;p9"/>
            <p:cNvSpPr/>
            <p:nvPr/>
          </p:nvSpPr>
          <p:spPr>
            <a:xfrm>
              <a:off x="5593968" y="2216968"/>
              <a:ext cx="1800736" cy="2160883"/>
            </a:xfrm>
            <a:prstGeom prst="roundRect">
              <a:avLst>
                <a:gd name="adj" fmla="val 5000"/>
              </a:avLst>
            </a:prstGeom>
            <a:solidFill>
              <a:srgbClr val="BC857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txBox="1"/>
            <p:nvPr/>
          </p:nvSpPr>
          <p:spPr>
            <a:xfrm rot="-5400000">
              <a:off x="4888079" y="2922857"/>
              <a:ext cx="1771924" cy="360147"/>
            </a:xfrm>
            <a:prstGeom prst="rect">
              <a:avLst/>
            </a:prstGeom>
            <a:noFill/>
            <a:ln>
              <a:noFill/>
            </a:ln>
          </p:spPr>
          <p:txBody>
            <a:bodyPr spcFirstLastPara="1" wrap="square" lIns="0" tIns="61700" rIns="80000" bIns="0" anchor="t" anchorCtr="0">
              <a:noAutofit/>
            </a:bodyPr>
            <a:lstStyle/>
            <a:p>
              <a:pPr marL="0" marR="0" lvl="0" indent="0" algn="r" rtl="0">
                <a:lnSpc>
                  <a:spcPct val="90000"/>
                </a:lnSpc>
                <a:spcBef>
                  <a:spcPts val="0"/>
                </a:spcBef>
                <a:spcAft>
                  <a:spcPts val="0"/>
                </a:spcAft>
                <a:buNone/>
              </a:pPr>
              <a:r>
                <a:rPr lang="es-MX" sz="1800" b="0" i="0" u="none" strike="noStrike" cap="none" dirty="0">
                  <a:solidFill>
                    <a:schemeClr val="lt1"/>
                  </a:solidFill>
                  <a:latin typeface="Arial"/>
                  <a:ea typeface="Arial"/>
                  <a:cs typeface="Arial"/>
                  <a:sym typeface="Arial"/>
                </a:rPr>
                <a:t>Organicemos la experiencia</a:t>
              </a:r>
              <a:endParaRPr sz="1800" b="0" i="0" u="none" strike="noStrike" cap="none" dirty="0">
                <a:solidFill>
                  <a:schemeClr val="lt1"/>
                </a:solidFill>
                <a:latin typeface="Arial"/>
                <a:ea typeface="Arial"/>
                <a:cs typeface="Arial"/>
                <a:sym typeface="Arial"/>
              </a:endParaRPr>
            </a:p>
          </p:txBody>
        </p:sp>
        <p:sp>
          <p:nvSpPr>
            <p:cNvPr id="191" name="Google Shape;191;p9"/>
            <p:cNvSpPr/>
            <p:nvPr/>
          </p:nvSpPr>
          <p:spPr>
            <a:xfrm rot="5400000">
              <a:off x="5444129" y="3935078"/>
              <a:ext cx="317685" cy="270110"/>
            </a:xfrm>
            <a:prstGeom prst="flowChartExtract">
              <a:avLst/>
            </a:prstGeom>
            <a:solidFill>
              <a:schemeClr val="lt1"/>
            </a:solidFill>
            <a:ln w="25400" cap="flat" cmpd="sng">
              <a:solidFill>
                <a:srgbClr val="C47F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p:nvPr/>
          </p:nvSpPr>
          <p:spPr>
            <a:xfrm>
              <a:off x="7457730" y="2216968"/>
              <a:ext cx="1800736" cy="2160883"/>
            </a:xfrm>
            <a:prstGeom prst="roundRect">
              <a:avLst>
                <a:gd name="adj" fmla="val 5000"/>
              </a:avLst>
            </a:prstGeom>
            <a:solidFill>
              <a:srgbClr val="AF93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txBox="1"/>
            <p:nvPr/>
          </p:nvSpPr>
          <p:spPr>
            <a:xfrm rot="-5400000">
              <a:off x="6751841" y="2922857"/>
              <a:ext cx="1771924" cy="360147"/>
            </a:xfrm>
            <a:prstGeom prst="rect">
              <a:avLst/>
            </a:prstGeom>
            <a:noFill/>
            <a:ln>
              <a:noFill/>
            </a:ln>
          </p:spPr>
          <p:txBody>
            <a:bodyPr spcFirstLastPara="1" wrap="square" lIns="0" tIns="61700" rIns="80000" bIns="0" anchor="t" anchorCtr="0">
              <a:noAutofit/>
            </a:bodyPr>
            <a:lstStyle/>
            <a:p>
              <a:pPr marL="0" marR="0" lvl="0" indent="0" algn="r" rtl="0">
                <a:lnSpc>
                  <a:spcPct val="90000"/>
                </a:lnSpc>
                <a:spcBef>
                  <a:spcPts val="0"/>
                </a:spcBef>
                <a:spcAft>
                  <a:spcPts val="0"/>
                </a:spcAft>
                <a:buNone/>
              </a:pPr>
              <a:r>
                <a:rPr lang="es-MX" sz="1800" b="0" i="0" u="none" strike="noStrike" cap="none">
                  <a:solidFill>
                    <a:schemeClr val="lt1"/>
                  </a:solidFill>
                  <a:latin typeface="Arial"/>
                  <a:ea typeface="Arial"/>
                  <a:cs typeface="Arial"/>
                  <a:sym typeface="Arial"/>
                </a:rPr>
                <a:t>Vivamos la experiencia</a:t>
              </a:r>
              <a:endParaRPr sz="1800" b="0" i="0" u="none" strike="noStrike" cap="none">
                <a:solidFill>
                  <a:schemeClr val="lt1"/>
                </a:solidFill>
                <a:latin typeface="Arial"/>
                <a:ea typeface="Arial"/>
                <a:cs typeface="Arial"/>
                <a:sym typeface="Arial"/>
              </a:endParaRPr>
            </a:p>
          </p:txBody>
        </p:sp>
        <p:sp>
          <p:nvSpPr>
            <p:cNvPr id="194" name="Google Shape;194;p9"/>
            <p:cNvSpPr/>
            <p:nvPr/>
          </p:nvSpPr>
          <p:spPr>
            <a:xfrm rot="5400000">
              <a:off x="7307891" y="3935078"/>
              <a:ext cx="317685" cy="270110"/>
            </a:xfrm>
            <a:prstGeom prst="flowChartExtract">
              <a:avLst/>
            </a:prstGeom>
            <a:solidFill>
              <a:schemeClr val="lt1"/>
            </a:solidFill>
            <a:ln w="25400" cap="flat" cmpd="sng">
              <a:solidFill>
                <a:srgbClr val="B38E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a:off x="9321492" y="2216968"/>
              <a:ext cx="1800736" cy="2160883"/>
            </a:xfrm>
            <a:prstGeom prst="roundRect">
              <a:avLst>
                <a:gd name="adj" fmla="val 5000"/>
              </a:avLst>
            </a:prstGeom>
            <a:solidFill>
              <a:srgbClr val="A4A4A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txBox="1"/>
            <p:nvPr/>
          </p:nvSpPr>
          <p:spPr>
            <a:xfrm rot="-5400000">
              <a:off x="8615603" y="2922857"/>
              <a:ext cx="1771924" cy="360147"/>
            </a:xfrm>
            <a:prstGeom prst="rect">
              <a:avLst/>
            </a:prstGeom>
            <a:noFill/>
            <a:ln>
              <a:noFill/>
            </a:ln>
          </p:spPr>
          <p:txBody>
            <a:bodyPr spcFirstLastPara="1" wrap="square" lIns="0" tIns="54850" rIns="71100" bIns="0" anchor="t" anchorCtr="0">
              <a:noAutofit/>
            </a:bodyPr>
            <a:lstStyle/>
            <a:p>
              <a:pPr marL="0" marR="0" lvl="0" indent="0" algn="r" rtl="0">
                <a:lnSpc>
                  <a:spcPct val="90000"/>
                </a:lnSpc>
                <a:spcBef>
                  <a:spcPts val="0"/>
                </a:spcBef>
                <a:spcAft>
                  <a:spcPts val="0"/>
                </a:spcAft>
                <a:buNone/>
              </a:pPr>
              <a:r>
                <a:rPr lang="es-MX" sz="1600" b="0" i="0" u="none" strike="noStrike" cap="none">
                  <a:solidFill>
                    <a:schemeClr val="lt1"/>
                  </a:solidFill>
                  <a:latin typeface="Arial"/>
                  <a:ea typeface="Arial"/>
                  <a:cs typeface="Arial"/>
                  <a:sym typeface="Arial"/>
                </a:rPr>
                <a:t>Resultados y análisis</a:t>
              </a:r>
              <a:endParaRPr sz="1600" b="0" i="0" u="none" strike="noStrike" cap="none">
                <a:solidFill>
                  <a:schemeClr val="lt1"/>
                </a:solidFill>
                <a:latin typeface="Arial"/>
                <a:ea typeface="Arial"/>
                <a:cs typeface="Arial"/>
                <a:sym typeface="Arial"/>
              </a:endParaRPr>
            </a:p>
          </p:txBody>
        </p:sp>
        <p:sp>
          <p:nvSpPr>
            <p:cNvPr id="197" name="Google Shape;197;p9"/>
            <p:cNvSpPr/>
            <p:nvPr/>
          </p:nvSpPr>
          <p:spPr>
            <a:xfrm rot="5400000">
              <a:off x="9171653" y="3935078"/>
              <a:ext cx="317685" cy="270110"/>
            </a:xfrm>
            <a:prstGeom prst="flowChartExtract">
              <a:avLst/>
            </a:prstGeom>
            <a:solidFill>
              <a:schemeClr val="lt1"/>
            </a:solidFill>
            <a:ln w="25400" cap="flat" cmpd="sng">
              <a:solidFill>
                <a:srgbClr val="A4A4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9"/>
          <p:cNvSpPr txBox="1"/>
          <p:nvPr/>
        </p:nvSpPr>
        <p:spPr>
          <a:xfrm>
            <a:off x="6915955" y="2266658"/>
            <a:ext cx="1249251"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1200" b="0" i="0" u="none" strike="noStrike" cap="none">
                <a:solidFill>
                  <a:schemeClr val="lt1"/>
                </a:solidFill>
                <a:latin typeface="Arial"/>
                <a:ea typeface="Arial"/>
                <a:cs typeface="Arial"/>
                <a:sym typeface="Arial"/>
              </a:rPr>
              <a:t>Se plantea una ruta de trabajo </a:t>
            </a:r>
            <a:endParaRPr/>
          </a:p>
          <a:p>
            <a:pPr marL="0" marR="0" lvl="0" indent="0" algn="just" rtl="0">
              <a:lnSpc>
                <a:spcPct val="150000"/>
              </a:lnSpc>
              <a:spcBef>
                <a:spcPts val="0"/>
              </a:spcBef>
              <a:spcAft>
                <a:spcPts val="0"/>
              </a:spcAft>
              <a:buNone/>
            </a:pPr>
            <a:r>
              <a:rPr lang="es-MX" sz="1200" b="0" i="0" u="none" strike="noStrike" cap="none">
                <a:solidFill>
                  <a:schemeClr val="lt1"/>
                </a:solidFill>
                <a:latin typeface="Arial"/>
                <a:ea typeface="Arial"/>
                <a:cs typeface="Arial"/>
                <a:sym typeface="Arial"/>
              </a:rPr>
              <a:t>Para el proceso de indagación contemplando </a:t>
            </a:r>
            <a:endParaRPr sz="1200" b="0" i="0" u="none" strike="noStrike" cap="none">
              <a:solidFill>
                <a:schemeClr val="lt1"/>
              </a:solidFill>
              <a:latin typeface="Arial"/>
              <a:ea typeface="Arial"/>
              <a:cs typeface="Arial"/>
              <a:sym typeface="Arial"/>
            </a:endParaRPr>
          </a:p>
        </p:txBody>
      </p:sp>
      <p:sp>
        <p:nvSpPr>
          <p:cNvPr id="199" name="Google Shape;199;p9"/>
          <p:cNvSpPr txBox="1"/>
          <p:nvPr/>
        </p:nvSpPr>
        <p:spPr>
          <a:xfrm>
            <a:off x="8783390" y="2174360"/>
            <a:ext cx="1249251"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1200" b="0" i="0" u="none" strike="noStrike" cap="none">
                <a:solidFill>
                  <a:schemeClr val="lt1"/>
                </a:solidFill>
                <a:latin typeface="Arial"/>
                <a:ea typeface="Arial"/>
                <a:cs typeface="Arial"/>
                <a:sym typeface="Arial"/>
              </a:rPr>
              <a:t>Se guía a los alumnos a una </a:t>
            </a:r>
            <a:endParaRPr/>
          </a:p>
          <a:p>
            <a:pPr marL="0" marR="0" lvl="0" indent="0" algn="just" rtl="0">
              <a:lnSpc>
                <a:spcPct val="150000"/>
              </a:lnSpc>
              <a:spcBef>
                <a:spcPts val="0"/>
              </a:spcBef>
              <a:spcAft>
                <a:spcPts val="0"/>
              </a:spcAft>
              <a:buNone/>
            </a:pPr>
            <a:r>
              <a:rPr lang="es-MX" sz="1200" b="0" i="0" u="none" strike="noStrike" cap="none">
                <a:solidFill>
                  <a:schemeClr val="lt1"/>
                </a:solidFill>
                <a:latin typeface="Arial"/>
                <a:ea typeface="Arial"/>
                <a:cs typeface="Arial"/>
                <a:sym typeface="Arial"/>
              </a:rPr>
              <a:t>indagación específica de corte documental o </a:t>
            </a:r>
            <a:endParaRPr/>
          </a:p>
          <a:p>
            <a:pPr marL="0" marR="0" lvl="0" indent="0" algn="just" rtl="0">
              <a:lnSpc>
                <a:spcPct val="150000"/>
              </a:lnSpc>
              <a:spcBef>
                <a:spcPts val="0"/>
              </a:spcBef>
              <a:spcAft>
                <a:spcPts val="0"/>
              </a:spcAft>
              <a:buNone/>
            </a:pPr>
            <a:r>
              <a:rPr lang="es-MX" sz="1200" b="0" i="0" u="none" strike="noStrike" cap="none">
                <a:solidFill>
                  <a:schemeClr val="lt1"/>
                </a:solidFill>
                <a:latin typeface="Arial"/>
                <a:ea typeface="Arial"/>
                <a:cs typeface="Arial"/>
                <a:sym typeface="Arial"/>
              </a:rPr>
              <a:t>vivencial</a:t>
            </a:r>
            <a:endParaRPr/>
          </a:p>
        </p:txBody>
      </p:sp>
      <p:sp>
        <p:nvSpPr>
          <p:cNvPr id="200" name="Google Shape;200;p9"/>
          <p:cNvSpPr/>
          <p:nvPr/>
        </p:nvSpPr>
        <p:spPr>
          <a:xfrm>
            <a:off x="10650825" y="2174360"/>
            <a:ext cx="1249253"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MX" sz="1400" b="0" i="0" u="none" strike="noStrike" cap="none">
                <a:solidFill>
                  <a:schemeClr val="lt1"/>
                </a:solidFill>
                <a:latin typeface="Arial"/>
                <a:ea typeface="Arial"/>
                <a:cs typeface="Arial"/>
                <a:sym typeface="Arial"/>
              </a:rPr>
              <a:t>Se realiza un corte para visualizar los avances o bien el fin del proyecto</a:t>
            </a:r>
            <a:endParaRPr sz="1400" b="0" i="0" u="none" strike="noStrike" cap="none">
              <a:solidFill>
                <a:schemeClr val="lt1"/>
              </a:solidFill>
              <a:latin typeface="Arial"/>
              <a:ea typeface="Arial"/>
              <a:cs typeface="Arial"/>
              <a:sym typeface="Arial"/>
            </a:endParaRPr>
          </a:p>
        </p:txBody>
      </p:sp>
      <p:pic>
        <p:nvPicPr>
          <p:cNvPr id="36" name="Google Shape;40;p2" descr="Imagen que contiene Icono&#10;&#10;Descripción generada automáticamente"/>
          <p:cNvPicPr preferRelativeResize="0"/>
          <p:nvPr/>
        </p:nvPicPr>
        <p:blipFill rotWithShape="1">
          <a:blip r:embed="rId3">
            <a:alphaModFix/>
          </a:blip>
          <a:srcRect/>
          <a:stretch/>
        </p:blipFill>
        <p:spPr>
          <a:xfrm>
            <a:off x="874712" y="332509"/>
            <a:ext cx="2053487" cy="527195"/>
          </a:xfrm>
          <a:prstGeom prst="rect">
            <a:avLst/>
          </a:prstGeom>
          <a:noFill/>
          <a:ln>
            <a:noFill/>
          </a:ln>
        </p:spPr>
      </p:pic>
      <p:pic>
        <p:nvPicPr>
          <p:cNvPr id="37" name="Google Shape;39;p2"/>
          <p:cNvPicPr preferRelativeResize="0"/>
          <p:nvPr/>
        </p:nvPicPr>
        <p:blipFill rotWithShape="1">
          <a:blip r:embed="rId4">
            <a:alphaModFix/>
          </a:blip>
          <a:srcRect/>
          <a:stretch/>
        </p:blipFill>
        <p:spPr>
          <a:xfrm>
            <a:off x="236567" y="5597240"/>
            <a:ext cx="760959" cy="1094566"/>
          </a:xfrm>
          <a:prstGeom prst="rect">
            <a:avLst/>
          </a:prstGeom>
          <a:noFill/>
          <a:ln>
            <a:noFill/>
          </a:ln>
        </p:spPr>
      </p:pic>
      <p:sp>
        <p:nvSpPr>
          <p:cNvPr id="38" name="Google Shape;161;p8"/>
          <p:cNvSpPr/>
          <p:nvPr/>
        </p:nvSpPr>
        <p:spPr>
          <a:xfrm>
            <a:off x="6234545" y="65151"/>
            <a:ext cx="5176405" cy="83095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s-MX" sz="2400" b="1" i="0" u="none" strike="noStrike" cap="none" dirty="0">
                <a:solidFill>
                  <a:srgbClr val="AB0033"/>
                </a:solidFill>
                <a:latin typeface="Encode Sans"/>
                <a:ea typeface="Encode Sans"/>
                <a:cs typeface="Encode Sans"/>
                <a:sym typeface="Encode Sans"/>
              </a:rPr>
              <a:t>Aprendizaje Basado en Problemas (ABP)</a:t>
            </a:r>
            <a:endParaRPr sz="2400" b="1" i="0" u="none" strike="noStrike" cap="none" dirty="0">
              <a:solidFill>
                <a:srgbClr val="AB0033"/>
              </a:solidFill>
              <a:latin typeface="Encode Sans"/>
              <a:ea typeface="Encode Sans"/>
              <a:cs typeface="Encode Sans"/>
              <a:sym typeface="Encode Sans"/>
            </a:endParaRPr>
          </a:p>
        </p:txBody>
      </p:sp>
      <p:pic>
        <p:nvPicPr>
          <p:cNvPr id="39" name="Picture 2" descr="https://cdn-icons-png.flaticon.com/512/2139/2139551.p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7461" l="0" r="96289"/>
                    </a14:imgEffect>
                  </a14:imgLayer>
                </a14:imgProps>
              </a:ext>
              <a:ext uri="{28A0092B-C50C-407E-A947-70E740481C1C}">
                <a14:useLocalDpi xmlns:a14="http://schemas.microsoft.com/office/drawing/2010/main" val="0"/>
              </a:ext>
            </a:extLst>
          </a:blip>
          <a:srcRect/>
          <a:stretch>
            <a:fillRect/>
          </a:stretch>
        </p:blipFill>
        <p:spPr bwMode="auto">
          <a:xfrm>
            <a:off x="5475734" y="18120"/>
            <a:ext cx="925017" cy="92501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7">
            <a:extLst>
              <a:ext uri="{BEBA8EAE-BF5A-486C-A8C5-ECC9F3942E4B}">
                <a14:imgProps xmlns:a14="http://schemas.microsoft.com/office/drawing/2010/main">
                  <a14:imgLayer r:embed="rId8">
                    <a14:imgEffect>
                      <a14:backgroundRemoval t="2667" b="97778" l="1778" r="100000"/>
                    </a14:imgEffect>
                  </a14:imgLayer>
                </a14:imgProps>
              </a:ext>
            </a:extLst>
          </a:blip>
          <a:stretch>
            <a:fillRect/>
          </a:stretch>
        </p:blipFill>
        <p:spPr>
          <a:xfrm>
            <a:off x="8704434" y="4201587"/>
            <a:ext cx="2656413" cy="265641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1974</Words>
  <Application>Microsoft Office PowerPoint</Application>
  <PresentationFormat>Panorámica</PresentationFormat>
  <Paragraphs>179</Paragraphs>
  <Slides>13</Slides>
  <Notes>13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Noto Sans Symbols</vt:lpstr>
      <vt:lpstr>Encode Sans</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Nora</cp:lastModifiedBy>
  <cp:revision>9</cp:revision>
  <dcterms:modified xsi:type="dcterms:W3CDTF">2023-07-05T21:07:07Z</dcterms:modified>
</cp:coreProperties>
</file>